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2"/>
    <p:sldId id="292" r:id="rId3"/>
    <p:sldId id="296" r:id="rId4"/>
    <p:sldId id="298" r:id="rId5"/>
    <p:sldId id="300" r:id="rId6"/>
    <p:sldId id="301" r:id="rId7"/>
    <p:sldId id="299" r:id="rId8"/>
    <p:sldId id="294" r:id="rId9"/>
    <p:sldId id="302" r:id="rId10"/>
  </p:sldIdLst>
  <p:sldSz cx="18288000" cy="10287000"/>
  <p:notesSz cx="9144000" cy="6858000"/>
  <p:embeddedFontLst>
    <p:embeddedFont>
      <p:font typeface="微軟正黑體" panose="020B0604030504040204" pitchFamily="34" charset="-120"/>
      <p:regular r:id="rId11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5F6"/>
    <a:srgbClr val="F8F9FA"/>
    <a:srgbClr val="D166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18020" y="3072601"/>
            <a:ext cx="15641279" cy="5818460"/>
            <a:chOff x="0" y="0"/>
            <a:chExt cx="3020585" cy="9068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0585" cy="906826"/>
            </a:xfrm>
            <a:custGeom>
              <a:avLst/>
              <a:gdLst/>
              <a:ahLst/>
              <a:cxnLst/>
              <a:rect l="l" t="t" r="r" b="b"/>
              <a:pathLst>
                <a:path w="3020585" h="906826">
                  <a:moveTo>
                    <a:pt x="0" y="0"/>
                  </a:moveTo>
                  <a:lnTo>
                    <a:pt x="3020585" y="0"/>
                  </a:lnTo>
                  <a:lnTo>
                    <a:pt x="3020585" y="906826"/>
                  </a:lnTo>
                  <a:lnTo>
                    <a:pt x="0" y="9068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51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61516" y="3209951"/>
            <a:ext cx="15297783" cy="3464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202</a:t>
            </a:r>
            <a:r>
              <a:rPr kumimoji="0" lang="en-US" altLang="zh-C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-202</a:t>
            </a:r>
            <a:r>
              <a:rPr kumimoji="0" lang="en-US" altLang="zh-C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Quality Education Fund Thematic Network - Tertiary Institutes</a:t>
            </a:r>
          </a:p>
          <a:p>
            <a:pPr marL="0" marR="0" lvl="0" indent="0" algn="ctr" defTabSz="914400" rtl="0" eaLnBrk="1" fontAlgn="auto" latinLnBrk="0" hangingPunct="1">
              <a:lnSpc>
                <a:spcPts val="5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Progressive Development of STEAM Literacy through STEAM Education and Self-directed Learning</a:t>
            </a:r>
          </a:p>
          <a:p>
            <a:pPr marL="0" marR="0" lvl="0" indent="0" algn="ctr" defTabSz="914400" rtl="0" eaLnBrk="1" fontAlgn="auto" latinLnBrk="0" hangingPunct="1">
              <a:lnSpc>
                <a:spcPts val="5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透過STEAM教育自主學習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有序發展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STEAM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素養</a:t>
            </a:r>
            <a:endParaRPr kumimoji="0" lang="en-US" altLang="zh-TW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algn="ctr">
              <a:lnSpc>
                <a:spcPts val="5999"/>
              </a:lnSpc>
            </a:pPr>
            <a:endParaRPr lang="en-US" altLang="zh-TW" sz="3999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567206" y="1732583"/>
            <a:ext cx="1692094" cy="702870"/>
          </a:xfrm>
          <a:custGeom>
            <a:avLst/>
            <a:gdLst/>
            <a:ahLst/>
            <a:cxnLst/>
            <a:rect l="l" t="t" r="r" b="b"/>
            <a:pathLst>
              <a:path w="1692094" h="702870">
                <a:moveTo>
                  <a:pt x="0" y="0"/>
                </a:moveTo>
                <a:lnTo>
                  <a:pt x="1692094" y="0"/>
                </a:lnTo>
                <a:lnTo>
                  <a:pt x="1692094" y="702870"/>
                </a:lnTo>
                <a:lnTo>
                  <a:pt x="0" y="702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51" t="-68283" r="-1538" b="-8206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8021" y="1184497"/>
            <a:ext cx="3258586" cy="1250955"/>
          </a:xfrm>
          <a:custGeom>
            <a:avLst/>
            <a:gdLst/>
            <a:ahLst/>
            <a:cxnLst/>
            <a:rect l="l" t="t" r="r" b="b"/>
            <a:pathLst>
              <a:path w="3258586" h="1250955">
                <a:moveTo>
                  <a:pt x="0" y="0"/>
                </a:moveTo>
                <a:lnTo>
                  <a:pt x="3258586" y="0"/>
                </a:lnTo>
                <a:lnTo>
                  <a:pt x="3258586" y="1250956"/>
                </a:lnTo>
                <a:lnTo>
                  <a:pt x="0" y="1250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434717" y="1732583"/>
            <a:ext cx="2719428" cy="581395"/>
          </a:xfrm>
          <a:custGeom>
            <a:avLst/>
            <a:gdLst/>
            <a:ahLst/>
            <a:cxnLst/>
            <a:rect l="l" t="t" r="r" b="b"/>
            <a:pathLst>
              <a:path w="2719428" h="581395">
                <a:moveTo>
                  <a:pt x="0" y="0"/>
                </a:moveTo>
                <a:lnTo>
                  <a:pt x="2719428" y="0"/>
                </a:lnTo>
                <a:lnTo>
                  <a:pt x="2719428" y="581395"/>
                </a:lnTo>
                <a:lnTo>
                  <a:pt x="0" y="5813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659121">
            <a:off x="-3612492" y="-5020400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E8D65614-E450-43FC-BB8C-7D1A119063DB}"/>
              </a:ext>
            </a:extLst>
          </p:cNvPr>
          <p:cNvSpPr txBox="1"/>
          <p:nvPr/>
        </p:nvSpPr>
        <p:spPr>
          <a:xfrm>
            <a:off x="2449586" y="6443758"/>
            <a:ext cx="13978148" cy="2195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altLang="en-US" sz="6000" b="1" spc="300" dirty="0">
                <a:solidFill>
                  <a:srgbClr val="D166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三年級</a:t>
            </a:r>
            <a:r>
              <a:rPr lang="en-US" altLang="zh-HK" sz="6000" b="1" spc="300" dirty="0">
                <a:solidFill>
                  <a:srgbClr val="D166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-</a:t>
            </a:r>
            <a:r>
              <a:rPr lang="zh-TW" altLang="en-US" sz="6000" b="1" spc="300" dirty="0">
                <a:solidFill>
                  <a:srgbClr val="D166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橋</a:t>
            </a:r>
            <a:r>
              <a:rPr lang="zh-HK" altLang="en-US" sz="6000" b="1" spc="300" dirty="0">
                <a:solidFill>
                  <a:srgbClr val="D166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的探究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D16623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香港中文大學校友會聯會張煊昌學校</a:t>
            </a:r>
            <a:endParaRPr lang="en-US" altLang="zh-TW" sz="4000" dirty="0">
              <a:solidFill>
                <a:srgbClr val="D1662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7659121">
            <a:off x="14344469" y="7958498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3833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00200" y="1790700"/>
            <a:ext cx="13978148" cy="126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40"/>
              </a:lnSpc>
            </a:pPr>
            <a:r>
              <a:rPr lang="zh-TW" altLang="en-US" sz="7000" b="1" spc="300" dirty="0">
                <a:solidFill>
                  <a:srgbClr val="D166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設計橋所需考慮的因素</a:t>
            </a:r>
            <a:endParaRPr lang="en-US" altLang="zh-TW" sz="7000" b="1" spc="300" dirty="0">
              <a:solidFill>
                <a:srgbClr val="D1662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080326" y="548086"/>
            <a:ext cx="1692094" cy="702870"/>
          </a:xfrm>
          <a:custGeom>
            <a:avLst/>
            <a:gdLst/>
            <a:ahLst/>
            <a:cxnLst/>
            <a:rect l="l" t="t" r="r" b="b"/>
            <a:pathLst>
              <a:path w="1692094" h="702870">
                <a:moveTo>
                  <a:pt x="0" y="0"/>
                </a:moveTo>
                <a:lnTo>
                  <a:pt x="1692094" y="0"/>
                </a:lnTo>
                <a:lnTo>
                  <a:pt x="1692094" y="702869"/>
                </a:lnTo>
                <a:lnTo>
                  <a:pt x="0" y="7028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51" t="-68283" r="-1538" b="-8206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3514" y="213305"/>
            <a:ext cx="3258586" cy="1250955"/>
          </a:xfrm>
          <a:custGeom>
            <a:avLst/>
            <a:gdLst/>
            <a:ahLst/>
            <a:cxnLst/>
            <a:rect l="l" t="t" r="r" b="b"/>
            <a:pathLst>
              <a:path w="3258586" h="1250955">
                <a:moveTo>
                  <a:pt x="0" y="0"/>
                </a:moveTo>
                <a:lnTo>
                  <a:pt x="3258586" y="0"/>
                </a:lnTo>
                <a:lnTo>
                  <a:pt x="3258586" y="1250956"/>
                </a:lnTo>
                <a:lnTo>
                  <a:pt x="0" y="1250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47838" y="548086"/>
            <a:ext cx="2719428" cy="581395"/>
          </a:xfrm>
          <a:custGeom>
            <a:avLst/>
            <a:gdLst/>
            <a:ahLst/>
            <a:cxnLst/>
            <a:rect l="l" t="t" r="r" b="b"/>
            <a:pathLst>
              <a:path w="2719428" h="581395">
                <a:moveTo>
                  <a:pt x="0" y="0"/>
                </a:moveTo>
                <a:lnTo>
                  <a:pt x="2719427" y="0"/>
                </a:lnTo>
                <a:lnTo>
                  <a:pt x="2719427" y="581394"/>
                </a:lnTo>
                <a:lnTo>
                  <a:pt x="0" y="58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CAAFCD-5A7E-4DF2-9B04-0233A04A3062}"/>
              </a:ext>
            </a:extLst>
          </p:cNvPr>
          <p:cNvSpPr txBox="1"/>
          <p:nvPr/>
        </p:nvSpPr>
        <p:spPr>
          <a:xfrm>
            <a:off x="1676400" y="3924300"/>
            <a:ext cx="914400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6600" dirty="0"/>
              <a:t>負載能力</a:t>
            </a:r>
            <a:endParaRPr lang="en-US" altLang="zh-TW" sz="6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6600" dirty="0"/>
              <a:t>跨度</a:t>
            </a:r>
            <a:endParaRPr lang="en-US" altLang="zh-TW" sz="6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6600" dirty="0"/>
              <a:t>物料</a:t>
            </a:r>
            <a:endParaRPr lang="en-US" altLang="zh-TW" sz="6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6600" dirty="0"/>
              <a:t>成本</a:t>
            </a:r>
            <a:endParaRPr lang="en-US" altLang="zh-TW" sz="6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6600" dirty="0"/>
              <a:t>外觀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313080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00200" y="1790700"/>
            <a:ext cx="13978148" cy="126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40"/>
              </a:lnSpc>
            </a:pPr>
            <a:r>
              <a:rPr lang="zh-TW" altLang="en-US" sz="7000" b="1" spc="300" dirty="0">
                <a:solidFill>
                  <a:srgbClr val="D166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趙州橋</a:t>
            </a:r>
            <a:endParaRPr lang="en-US" altLang="zh-TW" sz="7000" b="1" spc="300" dirty="0">
              <a:solidFill>
                <a:srgbClr val="D1662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080326" y="548086"/>
            <a:ext cx="1692094" cy="702870"/>
          </a:xfrm>
          <a:custGeom>
            <a:avLst/>
            <a:gdLst/>
            <a:ahLst/>
            <a:cxnLst/>
            <a:rect l="l" t="t" r="r" b="b"/>
            <a:pathLst>
              <a:path w="1692094" h="702870">
                <a:moveTo>
                  <a:pt x="0" y="0"/>
                </a:moveTo>
                <a:lnTo>
                  <a:pt x="1692094" y="0"/>
                </a:lnTo>
                <a:lnTo>
                  <a:pt x="1692094" y="702869"/>
                </a:lnTo>
                <a:lnTo>
                  <a:pt x="0" y="7028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51" t="-68283" r="-1538" b="-8206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3514" y="213305"/>
            <a:ext cx="3258586" cy="1250955"/>
          </a:xfrm>
          <a:custGeom>
            <a:avLst/>
            <a:gdLst/>
            <a:ahLst/>
            <a:cxnLst/>
            <a:rect l="l" t="t" r="r" b="b"/>
            <a:pathLst>
              <a:path w="3258586" h="1250955">
                <a:moveTo>
                  <a:pt x="0" y="0"/>
                </a:moveTo>
                <a:lnTo>
                  <a:pt x="3258586" y="0"/>
                </a:lnTo>
                <a:lnTo>
                  <a:pt x="3258586" y="1250956"/>
                </a:lnTo>
                <a:lnTo>
                  <a:pt x="0" y="1250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47838" y="548086"/>
            <a:ext cx="2719428" cy="581395"/>
          </a:xfrm>
          <a:custGeom>
            <a:avLst/>
            <a:gdLst/>
            <a:ahLst/>
            <a:cxnLst/>
            <a:rect l="l" t="t" r="r" b="b"/>
            <a:pathLst>
              <a:path w="2719428" h="581395">
                <a:moveTo>
                  <a:pt x="0" y="0"/>
                </a:moveTo>
                <a:lnTo>
                  <a:pt x="2719427" y="0"/>
                </a:lnTo>
                <a:lnTo>
                  <a:pt x="2719427" y="581394"/>
                </a:lnTo>
                <a:lnTo>
                  <a:pt x="0" y="58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6DC39E-DBE5-45F5-86FF-A8B400C4A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238500"/>
            <a:ext cx="9753600" cy="6515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2D37FE-6ADD-4777-807D-8446A40D996E}"/>
              </a:ext>
            </a:extLst>
          </p:cNvPr>
          <p:cNvSpPr txBox="1"/>
          <p:nvPr/>
        </p:nvSpPr>
        <p:spPr>
          <a:xfrm>
            <a:off x="11006348" y="3744259"/>
            <a:ext cx="57576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/>
              <a:t>單孔敞肩坦弧石</a:t>
            </a:r>
            <a:r>
              <a:rPr lang="zh-TW" altLang="en-US" sz="3600" b="1" dirty="0"/>
              <a:t>拱橋</a:t>
            </a:r>
            <a:endParaRPr lang="en-US" altLang="zh-TW" sz="36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/>
              <a:t>橋長</a:t>
            </a:r>
            <a:r>
              <a:rPr lang="en-US" altLang="zh-TW" sz="3600" dirty="0"/>
              <a:t>50.82</a:t>
            </a:r>
            <a:r>
              <a:rPr lang="zh-TW" altLang="en-US" sz="3600" dirty="0"/>
              <a:t>米，寬</a:t>
            </a:r>
            <a:r>
              <a:rPr lang="en-US" altLang="zh-TW" sz="3600" dirty="0"/>
              <a:t>9</a:t>
            </a:r>
            <a:r>
              <a:rPr lang="zh-TW" altLang="en-US" sz="3600" dirty="0"/>
              <a:t>米</a:t>
            </a:r>
            <a:endParaRPr lang="en-US" altLang="zh-TW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/>
              <a:t>跨洨河之上</a:t>
            </a:r>
            <a:endParaRPr lang="en-US" altLang="zh-TW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/>
              <a:t>橋面分三道，中道行車，左右二道行人</a:t>
            </a: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82B131-932C-400A-9296-1019DA295AB0}"/>
              </a:ext>
            </a:extLst>
          </p:cNvPr>
          <p:cNvSpPr txBox="1"/>
          <p:nvPr/>
        </p:nvSpPr>
        <p:spPr>
          <a:xfrm>
            <a:off x="838200" y="975360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https://zh.wikipedia.org/zh-hk/%E8%B5%B5%E5%B7%9E%E6%A1%A5</a:t>
            </a:r>
          </a:p>
        </p:txBody>
      </p:sp>
    </p:spTree>
    <p:extLst>
      <p:ext uri="{BB962C8B-B14F-4D97-AF65-F5344CB8AC3E}">
        <p14:creationId xmlns:p14="http://schemas.microsoft.com/office/powerpoint/2010/main" val="518208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00200" y="1790700"/>
            <a:ext cx="13978148" cy="126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40"/>
              </a:lnSpc>
            </a:pPr>
            <a:r>
              <a:rPr lang="zh-TW" altLang="en-US" sz="7000" b="1" spc="300" dirty="0">
                <a:solidFill>
                  <a:srgbClr val="D166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拱橋</a:t>
            </a:r>
            <a:r>
              <a:rPr lang="zh-HK" altLang="en-US" sz="7000" b="1" spc="300" dirty="0">
                <a:solidFill>
                  <a:srgbClr val="D166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結構探究</a:t>
            </a:r>
            <a:endParaRPr lang="en-US" altLang="zh-TW" sz="7000" b="1" spc="300" dirty="0">
              <a:solidFill>
                <a:srgbClr val="D1662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080326" y="548086"/>
            <a:ext cx="1692094" cy="702870"/>
          </a:xfrm>
          <a:custGeom>
            <a:avLst/>
            <a:gdLst/>
            <a:ahLst/>
            <a:cxnLst/>
            <a:rect l="l" t="t" r="r" b="b"/>
            <a:pathLst>
              <a:path w="1692094" h="702870">
                <a:moveTo>
                  <a:pt x="0" y="0"/>
                </a:moveTo>
                <a:lnTo>
                  <a:pt x="1692094" y="0"/>
                </a:lnTo>
                <a:lnTo>
                  <a:pt x="1692094" y="702869"/>
                </a:lnTo>
                <a:lnTo>
                  <a:pt x="0" y="7028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51" t="-68283" r="-1538" b="-8206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3514" y="213305"/>
            <a:ext cx="3258586" cy="1250955"/>
          </a:xfrm>
          <a:custGeom>
            <a:avLst/>
            <a:gdLst/>
            <a:ahLst/>
            <a:cxnLst/>
            <a:rect l="l" t="t" r="r" b="b"/>
            <a:pathLst>
              <a:path w="3258586" h="1250955">
                <a:moveTo>
                  <a:pt x="0" y="0"/>
                </a:moveTo>
                <a:lnTo>
                  <a:pt x="3258586" y="0"/>
                </a:lnTo>
                <a:lnTo>
                  <a:pt x="3258586" y="1250956"/>
                </a:lnTo>
                <a:lnTo>
                  <a:pt x="0" y="1250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47838" y="548086"/>
            <a:ext cx="2719428" cy="581395"/>
          </a:xfrm>
          <a:custGeom>
            <a:avLst/>
            <a:gdLst/>
            <a:ahLst/>
            <a:cxnLst/>
            <a:rect l="l" t="t" r="r" b="b"/>
            <a:pathLst>
              <a:path w="2719428" h="581395">
                <a:moveTo>
                  <a:pt x="0" y="0"/>
                </a:moveTo>
                <a:lnTo>
                  <a:pt x="2719427" y="0"/>
                </a:lnTo>
                <a:lnTo>
                  <a:pt x="2719427" y="581394"/>
                </a:lnTo>
                <a:lnTo>
                  <a:pt x="0" y="58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9C89A0-A83B-47BC-B40D-C7F862CAC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3366852"/>
            <a:ext cx="10548091" cy="57719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38B888-D3BA-48B2-A98B-8E933F5F942F}"/>
              </a:ext>
            </a:extLst>
          </p:cNvPr>
          <p:cNvSpPr txBox="1"/>
          <p:nvPr/>
        </p:nvSpPr>
        <p:spPr>
          <a:xfrm>
            <a:off x="11976668" y="3715919"/>
            <a:ext cx="5757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HK" altLang="en-US" sz="3600" dirty="0"/>
              <a:t>可考慮用積木</a:t>
            </a:r>
            <a:endParaRPr lang="en-US" altLang="zh-HK" sz="3600" dirty="0"/>
          </a:p>
        </p:txBody>
      </p:sp>
    </p:spTree>
    <p:extLst>
      <p:ext uri="{BB962C8B-B14F-4D97-AF65-F5344CB8AC3E}">
        <p14:creationId xmlns:p14="http://schemas.microsoft.com/office/powerpoint/2010/main" val="69852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00200" y="1790700"/>
            <a:ext cx="13978148" cy="126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40"/>
              </a:lnSpc>
            </a:pPr>
            <a:r>
              <a:rPr lang="zh-HK" altLang="en-US" sz="7000" b="1" spc="300" dirty="0">
                <a:solidFill>
                  <a:srgbClr val="D166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紙橋測試（</a:t>
            </a:r>
            <a:r>
              <a:rPr lang="en-US" altLang="zh-HK" sz="7000" b="1" spc="300" dirty="0">
                <a:solidFill>
                  <a:srgbClr val="D166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HK" altLang="en-US" sz="7000" b="1" spc="300" dirty="0">
                <a:solidFill>
                  <a:srgbClr val="D166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7000" b="1" spc="300" dirty="0">
              <a:solidFill>
                <a:srgbClr val="D1662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080326" y="548086"/>
            <a:ext cx="1692094" cy="702870"/>
          </a:xfrm>
          <a:custGeom>
            <a:avLst/>
            <a:gdLst/>
            <a:ahLst/>
            <a:cxnLst/>
            <a:rect l="l" t="t" r="r" b="b"/>
            <a:pathLst>
              <a:path w="1692094" h="702870">
                <a:moveTo>
                  <a:pt x="0" y="0"/>
                </a:moveTo>
                <a:lnTo>
                  <a:pt x="1692094" y="0"/>
                </a:lnTo>
                <a:lnTo>
                  <a:pt x="1692094" y="702869"/>
                </a:lnTo>
                <a:lnTo>
                  <a:pt x="0" y="7028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51" t="-68283" r="-1538" b="-8206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3514" y="213305"/>
            <a:ext cx="3258586" cy="1250955"/>
          </a:xfrm>
          <a:custGeom>
            <a:avLst/>
            <a:gdLst/>
            <a:ahLst/>
            <a:cxnLst/>
            <a:rect l="l" t="t" r="r" b="b"/>
            <a:pathLst>
              <a:path w="3258586" h="1250955">
                <a:moveTo>
                  <a:pt x="0" y="0"/>
                </a:moveTo>
                <a:lnTo>
                  <a:pt x="3258586" y="0"/>
                </a:lnTo>
                <a:lnTo>
                  <a:pt x="3258586" y="1250956"/>
                </a:lnTo>
                <a:lnTo>
                  <a:pt x="0" y="1250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47838" y="548086"/>
            <a:ext cx="2719428" cy="581395"/>
          </a:xfrm>
          <a:custGeom>
            <a:avLst/>
            <a:gdLst/>
            <a:ahLst/>
            <a:cxnLst/>
            <a:rect l="l" t="t" r="r" b="b"/>
            <a:pathLst>
              <a:path w="2719428" h="581395">
                <a:moveTo>
                  <a:pt x="0" y="0"/>
                </a:moveTo>
                <a:lnTo>
                  <a:pt x="2719427" y="0"/>
                </a:lnTo>
                <a:lnTo>
                  <a:pt x="2719427" y="581394"/>
                </a:lnTo>
                <a:lnTo>
                  <a:pt x="0" y="58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CA4120B7-8E12-4FD7-A559-3F31775A9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E36E8815-D3DD-4257-93B9-79A3DC3157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24935B-2F4C-4204-B639-9DF15FFEA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578" y="3227884"/>
            <a:ext cx="3487222" cy="6199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57AFE3-B887-4793-883A-88AB3D5CB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537" y="3227883"/>
            <a:ext cx="3487222" cy="61995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6060D3-C2B6-43F2-BCF6-58FFAF91F724}"/>
              </a:ext>
            </a:extLst>
          </p:cNvPr>
          <p:cNvSpPr txBox="1"/>
          <p:nvPr/>
        </p:nvSpPr>
        <p:spPr>
          <a:xfrm>
            <a:off x="8354496" y="8875931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&gt;1150g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E62CE3-58D7-4BB3-80F9-95C34BB60864}"/>
              </a:ext>
            </a:extLst>
          </p:cNvPr>
          <p:cNvSpPr txBox="1"/>
          <p:nvPr/>
        </p:nvSpPr>
        <p:spPr>
          <a:xfrm>
            <a:off x="8375838" y="82677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28cm</a:t>
            </a:r>
          </a:p>
        </p:txBody>
      </p:sp>
    </p:spTree>
    <p:extLst>
      <p:ext uri="{BB962C8B-B14F-4D97-AF65-F5344CB8AC3E}">
        <p14:creationId xmlns:p14="http://schemas.microsoft.com/office/powerpoint/2010/main" val="4278710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00200" y="1790700"/>
            <a:ext cx="13978148" cy="126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40"/>
              </a:lnSpc>
            </a:pPr>
            <a:r>
              <a:rPr lang="zh-HK" altLang="en-US" sz="7000" b="1" spc="300" dirty="0">
                <a:solidFill>
                  <a:srgbClr val="D166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紙橋測試（</a:t>
            </a:r>
            <a:r>
              <a:rPr lang="en-US" altLang="zh-HK" sz="7000" b="1" spc="300" dirty="0">
                <a:solidFill>
                  <a:srgbClr val="D166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HK" altLang="en-US" sz="7000" b="1" spc="300" dirty="0">
                <a:solidFill>
                  <a:srgbClr val="D166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7000" b="1" spc="300" dirty="0">
              <a:solidFill>
                <a:srgbClr val="D1662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080326" y="548086"/>
            <a:ext cx="1692094" cy="702870"/>
          </a:xfrm>
          <a:custGeom>
            <a:avLst/>
            <a:gdLst/>
            <a:ahLst/>
            <a:cxnLst/>
            <a:rect l="l" t="t" r="r" b="b"/>
            <a:pathLst>
              <a:path w="1692094" h="702870">
                <a:moveTo>
                  <a:pt x="0" y="0"/>
                </a:moveTo>
                <a:lnTo>
                  <a:pt x="1692094" y="0"/>
                </a:lnTo>
                <a:lnTo>
                  <a:pt x="1692094" y="702869"/>
                </a:lnTo>
                <a:lnTo>
                  <a:pt x="0" y="7028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51" t="-68283" r="-1538" b="-8206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3514" y="213305"/>
            <a:ext cx="3258586" cy="1250955"/>
          </a:xfrm>
          <a:custGeom>
            <a:avLst/>
            <a:gdLst/>
            <a:ahLst/>
            <a:cxnLst/>
            <a:rect l="l" t="t" r="r" b="b"/>
            <a:pathLst>
              <a:path w="3258586" h="1250955">
                <a:moveTo>
                  <a:pt x="0" y="0"/>
                </a:moveTo>
                <a:lnTo>
                  <a:pt x="3258586" y="0"/>
                </a:lnTo>
                <a:lnTo>
                  <a:pt x="3258586" y="1250956"/>
                </a:lnTo>
                <a:lnTo>
                  <a:pt x="0" y="1250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47838" y="548086"/>
            <a:ext cx="2719428" cy="581395"/>
          </a:xfrm>
          <a:custGeom>
            <a:avLst/>
            <a:gdLst/>
            <a:ahLst/>
            <a:cxnLst/>
            <a:rect l="l" t="t" r="r" b="b"/>
            <a:pathLst>
              <a:path w="2719428" h="581395">
                <a:moveTo>
                  <a:pt x="0" y="0"/>
                </a:moveTo>
                <a:lnTo>
                  <a:pt x="2719427" y="0"/>
                </a:lnTo>
                <a:lnTo>
                  <a:pt x="2719427" y="581394"/>
                </a:lnTo>
                <a:lnTo>
                  <a:pt x="0" y="58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CDFFF4-D97D-42F4-8971-1C083219C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3543300"/>
            <a:ext cx="9033726" cy="609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B948A1-8695-41D4-B2BE-A1B52B033575}"/>
              </a:ext>
            </a:extLst>
          </p:cNvPr>
          <p:cNvSpPr txBox="1"/>
          <p:nvPr/>
        </p:nvSpPr>
        <p:spPr>
          <a:xfrm>
            <a:off x="-1862348" y="2251976"/>
            <a:ext cx="9144000" cy="1309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040"/>
              </a:lnSpc>
            </a:pPr>
            <a:r>
              <a:rPr lang="zh-HK" altLang="en-US" sz="5400" b="1" spc="300" dirty="0">
                <a:solidFill>
                  <a:srgbClr val="D166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endParaRPr lang="en-US" altLang="zh-TW" sz="5400" b="1" spc="300" dirty="0">
              <a:solidFill>
                <a:srgbClr val="D1662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0905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00200" y="1790700"/>
            <a:ext cx="13978148" cy="126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40"/>
              </a:lnSpc>
            </a:pPr>
            <a:r>
              <a:rPr lang="zh-HK" altLang="en-US" sz="7000" b="1" spc="300" dirty="0">
                <a:solidFill>
                  <a:srgbClr val="D166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紙橋測試</a:t>
            </a:r>
            <a:r>
              <a:rPr lang="en-US" altLang="zh-HK" sz="7000" b="1" spc="300" dirty="0">
                <a:solidFill>
                  <a:srgbClr val="D166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endParaRPr lang="en-US" altLang="zh-TW" sz="7000" b="1" spc="300" dirty="0">
              <a:solidFill>
                <a:srgbClr val="D1662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080326" y="548086"/>
            <a:ext cx="1692094" cy="702870"/>
          </a:xfrm>
          <a:custGeom>
            <a:avLst/>
            <a:gdLst/>
            <a:ahLst/>
            <a:cxnLst/>
            <a:rect l="l" t="t" r="r" b="b"/>
            <a:pathLst>
              <a:path w="1692094" h="702870">
                <a:moveTo>
                  <a:pt x="0" y="0"/>
                </a:moveTo>
                <a:lnTo>
                  <a:pt x="1692094" y="0"/>
                </a:lnTo>
                <a:lnTo>
                  <a:pt x="1692094" y="702869"/>
                </a:lnTo>
                <a:lnTo>
                  <a:pt x="0" y="7028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51" t="-68283" r="-1538" b="-8206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3514" y="213305"/>
            <a:ext cx="3258586" cy="1250955"/>
          </a:xfrm>
          <a:custGeom>
            <a:avLst/>
            <a:gdLst/>
            <a:ahLst/>
            <a:cxnLst/>
            <a:rect l="l" t="t" r="r" b="b"/>
            <a:pathLst>
              <a:path w="3258586" h="1250955">
                <a:moveTo>
                  <a:pt x="0" y="0"/>
                </a:moveTo>
                <a:lnTo>
                  <a:pt x="3258586" y="0"/>
                </a:lnTo>
                <a:lnTo>
                  <a:pt x="3258586" y="1250956"/>
                </a:lnTo>
                <a:lnTo>
                  <a:pt x="0" y="1250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47838" y="548086"/>
            <a:ext cx="2719428" cy="581395"/>
          </a:xfrm>
          <a:custGeom>
            <a:avLst/>
            <a:gdLst/>
            <a:ahLst/>
            <a:cxnLst/>
            <a:rect l="l" t="t" r="r" b="b"/>
            <a:pathLst>
              <a:path w="2719428" h="581395">
                <a:moveTo>
                  <a:pt x="0" y="0"/>
                </a:moveTo>
                <a:lnTo>
                  <a:pt x="2719427" y="0"/>
                </a:lnTo>
                <a:lnTo>
                  <a:pt x="2719427" y="581394"/>
                </a:lnTo>
                <a:lnTo>
                  <a:pt x="0" y="58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DA8339-0B64-42A1-B2B6-FEF499151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0888" y="1912175"/>
            <a:ext cx="4183574" cy="7437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FC805-BCF8-4F72-81C7-A68460CF5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3711156"/>
            <a:ext cx="9067800" cy="51006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0FC364-FA0D-4C54-A259-A27944FD584A}"/>
              </a:ext>
            </a:extLst>
          </p:cNvPr>
          <p:cNvSpPr txBox="1"/>
          <p:nvPr/>
        </p:nvSpPr>
        <p:spPr>
          <a:xfrm>
            <a:off x="2501644" y="8980308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22cm</a:t>
            </a:r>
          </a:p>
          <a:p>
            <a:r>
              <a:rPr lang="en-US" sz="3200" dirty="0"/>
              <a:t>&gt;1150g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649999-8636-4656-AC62-151EADAFD755}"/>
              </a:ext>
            </a:extLst>
          </p:cNvPr>
          <p:cNvSpPr txBox="1"/>
          <p:nvPr/>
        </p:nvSpPr>
        <p:spPr>
          <a:xfrm>
            <a:off x="12489938" y="9471115"/>
            <a:ext cx="41835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2-2.3kg</a:t>
            </a:r>
          </a:p>
        </p:txBody>
      </p:sp>
    </p:spTree>
    <p:extLst>
      <p:ext uri="{BB962C8B-B14F-4D97-AF65-F5344CB8AC3E}">
        <p14:creationId xmlns:p14="http://schemas.microsoft.com/office/powerpoint/2010/main" val="3071247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524000" y="618148"/>
            <a:ext cx="13978148" cy="126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40"/>
              </a:lnSpc>
            </a:pPr>
            <a:r>
              <a:rPr lang="zh-HK" altLang="en-US" sz="7000" b="1" spc="300" dirty="0">
                <a:solidFill>
                  <a:srgbClr val="D166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endParaRPr lang="en-US" altLang="zh-TW" sz="7000" b="1" spc="300" dirty="0">
              <a:solidFill>
                <a:srgbClr val="D1662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080326" y="548086"/>
            <a:ext cx="1692094" cy="702870"/>
          </a:xfrm>
          <a:custGeom>
            <a:avLst/>
            <a:gdLst/>
            <a:ahLst/>
            <a:cxnLst/>
            <a:rect l="l" t="t" r="r" b="b"/>
            <a:pathLst>
              <a:path w="1692094" h="702870">
                <a:moveTo>
                  <a:pt x="0" y="0"/>
                </a:moveTo>
                <a:lnTo>
                  <a:pt x="1692094" y="0"/>
                </a:lnTo>
                <a:lnTo>
                  <a:pt x="1692094" y="702869"/>
                </a:lnTo>
                <a:lnTo>
                  <a:pt x="0" y="7028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51" t="-68283" r="-1538" b="-8206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3514" y="213305"/>
            <a:ext cx="3258586" cy="1250955"/>
          </a:xfrm>
          <a:custGeom>
            <a:avLst/>
            <a:gdLst/>
            <a:ahLst/>
            <a:cxnLst/>
            <a:rect l="l" t="t" r="r" b="b"/>
            <a:pathLst>
              <a:path w="3258586" h="1250955">
                <a:moveTo>
                  <a:pt x="0" y="0"/>
                </a:moveTo>
                <a:lnTo>
                  <a:pt x="3258586" y="0"/>
                </a:lnTo>
                <a:lnTo>
                  <a:pt x="3258586" y="1250956"/>
                </a:lnTo>
                <a:lnTo>
                  <a:pt x="0" y="1250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47838" y="548086"/>
            <a:ext cx="2719428" cy="581395"/>
          </a:xfrm>
          <a:custGeom>
            <a:avLst/>
            <a:gdLst/>
            <a:ahLst/>
            <a:cxnLst/>
            <a:rect l="l" t="t" r="r" b="b"/>
            <a:pathLst>
              <a:path w="2719428" h="581395">
                <a:moveTo>
                  <a:pt x="0" y="0"/>
                </a:moveTo>
                <a:lnTo>
                  <a:pt x="2719427" y="0"/>
                </a:lnTo>
                <a:lnTo>
                  <a:pt x="2719427" y="581394"/>
                </a:lnTo>
                <a:lnTo>
                  <a:pt x="0" y="58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285B0F-9A82-469C-B8C5-E0EC71432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09" y="2510564"/>
            <a:ext cx="9144000" cy="71868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CA309D-C78A-4D93-8552-ADCC03E97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000" y="2505801"/>
            <a:ext cx="6424217" cy="478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B6FEA2-61CE-4D68-8295-1E6CFB8DA171}"/>
              </a:ext>
            </a:extLst>
          </p:cNvPr>
          <p:cNvSpPr txBox="1"/>
          <p:nvPr/>
        </p:nvSpPr>
        <p:spPr>
          <a:xfrm>
            <a:off x="10515600" y="731081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https://www.cbr.mlit.go.jp/chugi/kids/hashi/hashi_shurui/torasukyo/index.html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17628F-B6D6-448B-926F-0BBF740503CB}"/>
              </a:ext>
            </a:extLst>
          </p:cNvPr>
          <p:cNvSpPr txBox="1"/>
          <p:nvPr/>
        </p:nvSpPr>
        <p:spPr>
          <a:xfrm>
            <a:off x="936296" y="9700453"/>
            <a:ext cx="982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https://www.cbr.mlit.go.jp/chugi/kids/hashi/hashi_shurui/torasukyo/index.html</a:t>
            </a:r>
          </a:p>
        </p:txBody>
      </p:sp>
    </p:spTree>
    <p:extLst>
      <p:ext uri="{BB962C8B-B14F-4D97-AF65-F5344CB8AC3E}">
        <p14:creationId xmlns:p14="http://schemas.microsoft.com/office/powerpoint/2010/main" val="4107754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524000" y="1233327"/>
            <a:ext cx="13978148" cy="1277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40"/>
              </a:lnSpc>
            </a:pPr>
            <a:r>
              <a:rPr lang="zh-HK" altLang="en-US" sz="7000" b="1" spc="300" dirty="0">
                <a:solidFill>
                  <a:srgbClr val="D166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</a:t>
            </a:r>
            <a:endParaRPr lang="en-US" altLang="zh-TW" sz="7000" b="1" spc="300" dirty="0">
              <a:solidFill>
                <a:srgbClr val="D1662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080326" y="548086"/>
            <a:ext cx="1692094" cy="702870"/>
          </a:xfrm>
          <a:custGeom>
            <a:avLst/>
            <a:gdLst/>
            <a:ahLst/>
            <a:cxnLst/>
            <a:rect l="l" t="t" r="r" b="b"/>
            <a:pathLst>
              <a:path w="1692094" h="702870">
                <a:moveTo>
                  <a:pt x="0" y="0"/>
                </a:moveTo>
                <a:lnTo>
                  <a:pt x="1692094" y="0"/>
                </a:lnTo>
                <a:lnTo>
                  <a:pt x="1692094" y="702869"/>
                </a:lnTo>
                <a:lnTo>
                  <a:pt x="0" y="7028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51" t="-68283" r="-1538" b="-8206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3514" y="213305"/>
            <a:ext cx="3258586" cy="1250955"/>
          </a:xfrm>
          <a:custGeom>
            <a:avLst/>
            <a:gdLst/>
            <a:ahLst/>
            <a:cxnLst/>
            <a:rect l="l" t="t" r="r" b="b"/>
            <a:pathLst>
              <a:path w="3258586" h="1250955">
                <a:moveTo>
                  <a:pt x="0" y="0"/>
                </a:moveTo>
                <a:lnTo>
                  <a:pt x="3258586" y="0"/>
                </a:lnTo>
                <a:lnTo>
                  <a:pt x="3258586" y="1250956"/>
                </a:lnTo>
                <a:lnTo>
                  <a:pt x="0" y="1250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47838" y="548086"/>
            <a:ext cx="2719428" cy="581395"/>
          </a:xfrm>
          <a:custGeom>
            <a:avLst/>
            <a:gdLst/>
            <a:ahLst/>
            <a:cxnLst/>
            <a:rect l="l" t="t" r="r" b="b"/>
            <a:pathLst>
              <a:path w="2719428" h="581395">
                <a:moveTo>
                  <a:pt x="0" y="0"/>
                </a:moveTo>
                <a:lnTo>
                  <a:pt x="2719427" y="0"/>
                </a:lnTo>
                <a:lnTo>
                  <a:pt x="2719427" y="581394"/>
                </a:lnTo>
                <a:lnTo>
                  <a:pt x="0" y="5813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16B12A-EBDC-4E52-A413-408DD1648742}"/>
              </a:ext>
            </a:extLst>
          </p:cNvPr>
          <p:cNvSpPr txBox="1"/>
          <p:nvPr/>
        </p:nvSpPr>
        <p:spPr>
          <a:xfrm>
            <a:off x="1519237" y="3086100"/>
            <a:ext cx="149352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/>
              <a:t>可以</a:t>
            </a:r>
            <a:r>
              <a:rPr lang="zh-HK" altLang="en-US" sz="4000" dirty="0"/>
              <a:t>分成</a:t>
            </a:r>
            <a:r>
              <a:rPr lang="en-US" altLang="zh-HK" sz="4000" dirty="0"/>
              <a:t>2</a:t>
            </a:r>
            <a:r>
              <a:rPr lang="zh-HK" altLang="en-US" sz="4000" dirty="0"/>
              <a:t>個部份</a:t>
            </a:r>
            <a:r>
              <a:rPr lang="en-US" altLang="zh-HK" sz="4000" dirty="0"/>
              <a:t>/</a:t>
            </a:r>
            <a:r>
              <a:rPr lang="zh-HK" altLang="en-US" sz="4000" dirty="0"/>
              <a:t>試點：</a:t>
            </a:r>
            <a:r>
              <a:rPr lang="zh-TW" altLang="en-US" sz="4000" dirty="0"/>
              <a:t> </a:t>
            </a:r>
          </a:p>
          <a:p>
            <a:endParaRPr lang="zh-TW" altLang="en-US" sz="4000" dirty="0"/>
          </a:p>
          <a:p>
            <a:r>
              <a:rPr lang="zh-TW" altLang="en-US" sz="4000" dirty="0"/>
              <a:t>第 </a:t>
            </a:r>
            <a:r>
              <a:rPr lang="en-US" altLang="zh-TW" sz="4000" dirty="0"/>
              <a:t>1 </a:t>
            </a:r>
            <a:r>
              <a:rPr lang="zh-TW" altLang="en-US" sz="4000" dirty="0"/>
              <a:t>部分：使用積木研究橋樑結構 </a:t>
            </a:r>
            <a:r>
              <a:rPr lang="zh-HK" altLang="en-US" sz="4000" dirty="0"/>
              <a:t>（</a:t>
            </a:r>
            <a:r>
              <a:rPr lang="zh-TW" altLang="en-US" sz="4000" dirty="0"/>
              <a:t>拱橋結構探究</a:t>
            </a:r>
            <a:r>
              <a:rPr lang="zh-HK" altLang="en-US" sz="4000" dirty="0"/>
              <a:t>）</a:t>
            </a:r>
            <a:endParaRPr lang="zh-TW" altLang="en-US" sz="4000" dirty="0"/>
          </a:p>
          <a:p>
            <a:r>
              <a:rPr lang="zh-HK" altLang="en-US" sz="4000" dirty="0"/>
              <a:t>（因為用紙張比較難模仿</a:t>
            </a:r>
            <a:r>
              <a:rPr lang="zh-TW" altLang="en-US" sz="4000" dirty="0"/>
              <a:t>拱橋結構</a:t>
            </a:r>
            <a:r>
              <a:rPr lang="zh-HK" altLang="en-US" sz="4000" dirty="0"/>
              <a:t>）</a:t>
            </a:r>
            <a:endParaRPr lang="en-US" altLang="zh-HK" sz="4000" dirty="0"/>
          </a:p>
          <a:p>
            <a:r>
              <a:rPr lang="zh-HK" altLang="en-US" sz="4000" dirty="0"/>
              <a:t>如學校有其他建議</a:t>
            </a:r>
            <a:r>
              <a:rPr lang="en-US" altLang="zh-HK" sz="4000" dirty="0"/>
              <a:t>/</a:t>
            </a:r>
            <a:r>
              <a:rPr lang="zh-HK" altLang="en-US" sz="4000" dirty="0"/>
              <a:t>材料考慮，歡迎提出</a:t>
            </a:r>
            <a:endParaRPr lang="en-US" altLang="zh-TW" sz="4000" dirty="0"/>
          </a:p>
          <a:p>
            <a:endParaRPr lang="en-US" altLang="zh-TW" sz="4000" dirty="0"/>
          </a:p>
          <a:p>
            <a:endParaRPr lang="en-US" altLang="zh-TW" sz="4000" dirty="0"/>
          </a:p>
          <a:p>
            <a:r>
              <a:rPr lang="zh-TW" altLang="en-US" sz="4000" dirty="0"/>
              <a:t>第 </a:t>
            </a:r>
            <a:r>
              <a:rPr lang="en-US" altLang="zh-TW" sz="4000" dirty="0"/>
              <a:t>2 </a:t>
            </a:r>
            <a:r>
              <a:rPr lang="zh-TW" altLang="en-US" sz="4000" dirty="0"/>
              <a:t>部分：使用</a:t>
            </a:r>
            <a:r>
              <a:rPr lang="zh-HK" altLang="en-US" sz="4000" dirty="0"/>
              <a:t>紙張</a:t>
            </a:r>
            <a:r>
              <a:rPr lang="zh-TW" altLang="en-US" sz="4000" dirty="0"/>
              <a:t>搭建橋樑 </a:t>
            </a:r>
          </a:p>
          <a:p>
            <a:r>
              <a:rPr lang="zh-TW" altLang="en-US" sz="4000" dirty="0"/>
              <a:t>（根據新小學科學</a:t>
            </a:r>
            <a:r>
              <a:rPr lang="zh-HK" altLang="en-US" sz="4000" dirty="0"/>
              <a:t>三年級的</a:t>
            </a:r>
            <a:r>
              <a:rPr lang="zh-TW" altLang="en-US" sz="4000" dirty="0"/>
              <a:t>課程大綱：建議用</a:t>
            </a:r>
            <a:r>
              <a:rPr lang="en-US" altLang="zh-TW" sz="4000" dirty="0"/>
              <a:t>40</a:t>
            </a:r>
            <a:r>
              <a:rPr lang="zh-TW" altLang="en-US" sz="4000" dirty="0"/>
              <a:t>張</a:t>
            </a:r>
            <a:r>
              <a:rPr lang="en-US" altLang="zh-TW" sz="4000" dirty="0"/>
              <a:t>A4</a:t>
            </a:r>
            <a:r>
              <a:rPr lang="zh-TW" altLang="en-US" sz="4000" dirty="0"/>
              <a:t>紙建造一座</a:t>
            </a:r>
            <a:r>
              <a:rPr lang="en-US" altLang="zh-TW" sz="4000" dirty="0"/>
              <a:t>40</a:t>
            </a:r>
            <a:r>
              <a:rPr lang="zh-TW" altLang="en-US" sz="4000" dirty="0"/>
              <a:t>公分長的橋，最多可支撐</a:t>
            </a:r>
            <a:r>
              <a:rPr lang="en-US" altLang="zh-TW" sz="4000" dirty="0"/>
              <a:t>20</a:t>
            </a:r>
            <a:r>
              <a:rPr lang="zh-TW" altLang="en-US" sz="4000" dirty="0"/>
              <a:t>公斤</a:t>
            </a:r>
            <a:r>
              <a:rPr lang="zh-HK" altLang="en-US" sz="4000" dirty="0"/>
              <a:t>）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15599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236</Words>
  <Application>Microsoft Office PowerPoint</Application>
  <PresentationFormat>Custom</PresentationFormat>
  <Paragraphs>41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微軟正黑體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2223 QTN-T PPT Templet</dc:title>
  <dc:creator>TSE, Wing Yi Winnie [SES]</dc:creator>
  <cp:lastModifiedBy>NGAI, Chiu Yee Alexandra [SES]</cp:lastModifiedBy>
  <cp:revision>41</cp:revision>
  <dcterms:created xsi:type="dcterms:W3CDTF">2006-08-16T00:00:00Z</dcterms:created>
  <dcterms:modified xsi:type="dcterms:W3CDTF">2024-10-17T08:56:09Z</dcterms:modified>
  <dc:identifier>DAFteEuybT0</dc:identifier>
</cp:coreProperties>
</file>