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4" r:id="rId1"/>
  </p:sldMasterIdLst>
  <p:sldIdLst>
    <p:sldId id="256" r:id="rId2"/>
    <p:sldId id="288" r:id="rId3"/>
    <p:sldId id="335" r:id="rId4"/>
    <p:sldId id="294" r:id="rId5"/>
    <p:sldId id="295" r:id="rId6"/>
    <p:sldId id="333" r:id="rId7"/>
    <p:sldId id="334" r:id="rId8"/>
    <p:sldId id="320" r:id="rId9"/>
    <p:sldId id="313" r:id="rId10"/>
    <p:sldId id="310" r:id="rId11"/>
    <p:sldId id="332" r:id="rId12"/>
    <p:sldId id="331" r:id="rId13"/>
    <p:sldId id="327" r:id="rId14"/>
    <p:sldId id="321" r:id="rId15"/>
    <p:sldId id="326" r:id="rId16"/>
    <p:sldId id="277" r:id="rId17"/>
    <p:sldId id="323" r:id="rId18"/>
    <p:sldId id="275" r:id="rId19"/>
    <p:sldId id="324" r:id="rId20"/>
    <p:sldId id="328" r:id="rId21"/>
    <p:sldId id="330" r:id="rId22"/>
    <p:sldId id="329" r:id="rId23"/>
    <p:sldId id="31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94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358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92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1080" y="48"/>
      </p:cViewPr>
      <p:guideLst>
        <p:guide orient="horz" pos="2183"/>
        <p:guide pos="294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9207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5667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34376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74544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28225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61873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40569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42120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1219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40881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7713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67834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2997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91732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581912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67334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34A7C-5344-4247-B928-CD5BCDDD35E5}" type="datetimeFigureOut">
              <a:rPr lang="zh-HK" altLang="en-US" smtClean="0"/>
              <a:t>26/6/2023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79795C-1FA5-4E2D-9832-7246C2D2BFC7}" type="slidenum">
              <a:rPr lang="zh-HK" altLang="en-US" smtClean="0"/>
              <a:t>‹#›</a:t>
            </a:fld>
            <a:endParaRPr lang="zh-HK" altLang="en-US"/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27F0C1B6-B9CA-40B0-AA4A-6BA3EA39E8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6276975"/>
            <a:ext cx="2052637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9437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youtube.com/watch?v=JZx_mRTpSts&amp;t=8s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Catastrofe climatica in arrivo per l’Europa | AFV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0FB3F7C-2B75-4254-ACDD-7694CF4A77DF}"/>
              </a:ext>
            </a:extLst>
          </p:cNvPr>
          <p:cNvSpPr/>
          <p:nvPr/>
        </p:nvSpPr>
        <p:spPr>
          <a:xfrm>
            <a:off x="1960777" y="1992304"/>
            <a:ext cx="49113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4000" b="1" dirty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5400" b="1" dirty="0" smtClean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Climate and air</a:t>
            </a:r>
            <a:endParaRPr lang="zh-HK" altLang="en-US" sz="5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97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826167" y="427197"/>
            <a:ext cx="26243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000" b="1" dirty="0">
                <a:solidFill>
                  <a:srgbClr val="00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Common air pollutants</a:t>
            </a:r>
            <a:endParaRPr lang="zh-HK" altLang="en-US" sz="2000" dirty="0"/>
          </a:p>
        </p:txBody>
      </p:sp>
      <p:sp>
        <p:nvSpPr>
          <p:cNvPr id="5" name="矩形 4"/>
          <p:cNvSpPr/>
          <p:nvPr/>
        </p:nvSpPr>
        <p:spPr>
          <a:xfrm>
            <a:off x="446738" y="989900"/>
            <a:ext cx="8697262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zh-HK" sz="2000" b="1" dirty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Air pollution is caused by suspended particulates and the emission </a:t>
            </a:r>
            <a:endParaRPr lang="en-US" altLang="zh-HK" sz="2000" b="1" dirty="0" smtClean="0">
              <a:latin typeface="Calibri" panose="020F0502020204030204" pitchFamily="34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zh-HK" sz="2000" b="1" dirty="0" smtClean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of </a:t>
            </a:r>
            <a:r>
              <a:rPr lang="en-US" altLang="zh-HK" sz="2000" b="1" dirty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harmful gases. </a:t>
            </a:r>
            <a:endParaRPr lang="en-US" altLang="zh-HK" sz="2000" b="1" dirty="0" smtClean="0">
              <a:latin typeface="Calibri" panose="020F0502020204030204" pitchFamily="34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zh-HK" dirty="0" smtClean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Common </a:t>
            </a:r>
            <a:r>
              <a:rPr lang="en-US" altLang="zh-HK" dirty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air pollutants include:</a:t>
            </a:r>
            <a:endParaRPr lang="zh-TW" altLang="zh-HK" dirty="0">
              <a:latin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"/>
            </a:pPr>
            <a:r>
              <a:rPr lang="en-US" altLang="zh-HK" dirty="0" smtClean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Sulphur </a:t>
            </a:r>
            <a:r>
              <a:rPr lang="en-US" altLang="zh-HK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dioxide </a:t>
            </a:r>
            <a:endParaRPr lang="zh-TW" altLang="zh-HK" sz="1600" dirty="0">
              <a:latin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"/>
            </a:pPr>
            <a:r>
              <a:rPr lang="en-US" altLang="zh-HK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Nitrogen dioxide </a:t>
            </a:r>
            <a:endParaRPr lang="zh-TW" altLang="zh-HK" sz="1600" dirty="0">
              <a:latin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"/>
            </a:pPr>
            <a:r>
              <a:rPr lang="en-US" altLang="zh-HK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Carbon monoxide </a:t>
            </a:r>
            <a:endParaRPr lang="zh-TW" altLang="zh-HK" sz="1600" dirty="0">
              <a:latin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"/>
            </a:pPr>
            <a:r>
              <a:rPr lang="en-US" altLang="zh-HK" sz="28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Ozone </a:t>
            </a:r>
            <a:r>
              <a:rPr lang="en-US" altLang="zh-HK" sz="2800" b="1" dirty="0" smtClean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and </a:t>
            </a:r>
            <a:r>
              <a:rPr lang="en-US" altLang="zh-HK" sz="28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photochemical oxidants</a:t>
            </a:r>
            <a:endParaRPr lang="en-US" altLang="zh-HK" sz="2400" b="1" dirty="0">
              <a:latin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"/>
            </a:pPr>
            <a:r>
              <a:rPr lang="en-US" altLang="zh-HK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Lead </a:t>
            </a:r>
            <a:endParaRPr lang="zh-TW" altLang="zh-HK" dirty="0">
              <a:latin typeface="Times New Roman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CE286E48-2DF7-4AD5-B2D7-291C57E210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611355"/>
              </p:ext>
            </p:extLst>
          </p:nvPr>
        </p:nvGraphicFramePr>
        <p:xfrm>
          <a:off x="1800258" y="344864"/>
          <a:ext cx="5326406" cy="609600"/>
        </p:xfrm>
        <a:graphic>
          <a:graphicData uri="http://schemas.openxmlformats.org/drawingml/2006/table">
            <a:tbl>
              <a:tblPr firstRow="1" firstCol="1" bandRow="1"/>
              <a:tblGrid>
                <a:gridCol w="1695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0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5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4000" b="1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5" marR="685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TW" sz="4000" b="1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5" marR="685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圖片 1" descr="Archivo:Antarcitc &lt;strong&gt;ozone&lt;/strong&gt; layer 2006 09 24.jpg - Wikipedia, la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09" y="4713403"/>
            <a:ext cx="2371858" cy="202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4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03"/>
            <a:ext cx="9144001" cy="6840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49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269" y="784139"/>
            <a:ext cx="88517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>
              <a:lnSpc>
                <a:spcPct val="150000"/>
              </a:lnSpc>
              <a:spcAft>
                <a:spcPts val="0"/>
              </a:spcAft>
            </a:pPr>
            <a:r>
              <a:rPr lang="en-US" altLang="zh-HK" sz="2400" b="1" dirty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The major sources of air pollution in Hong Kong include </a:t>
            </a:r>
            <a:r>
              <a:rPr lang="en-US" altLang="zh-HK" sz="2400" b="1" dirty="0" smtClean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various </a:t>
            </a:r>
            <a:r>
              <a:rPr lang="en-US" altLang="zh-HK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vehicles on the road</a:t>
            </a:r>
            <a:r>
              <a:rPr lang="en-US" altLang="zh-HK" sz="2400" b="1" dirty="0" smtClean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HK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and </a:t>
            </a:r>
            <a:r>
              <a:rPr lang="en-US" altLang="zh-HK" sz="2400" b="1" dirty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power plants</a:t>
            </a:r>
            <a:r>
              <a:rPr lang="en-US" altLang="zh-HK" sz="2400" b="1" dirty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. </a:t>
            </a:r>
            <a:r>
              <a:rPr lang="en-US" altLang="zh-HK" sz="2400" b="1" dirty="0">
                <a:solidFill>
                  <a:srgbClr val="7030A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Exhaust fumes from vehicles contain suspended particulates</a:t>
            </a:r>
            <a:r>
              <a:rPr lang="en-US" altLang="zh-HK" sz="2400" b="1" dirty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, hydrocarbons and nitrogen oxides; vessels and </a:t>
            </a:r>
            <a:r>
              <a:rPr lang="en-US" altLang="zh-HK" sz="2400" b="1" dirty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power plants emit pollutants </a:t>
            </a:r>
            <a:r>
              <a:rPr lang="en-US" altLang="zh-HK" sz="2400" b="1" dirty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like </a:t>
            </a:r>
            <a:r>
              <a:rPr lang="en-US" altLang="zh-HK" sz="2400" b="1" dirty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Sulphur dioxide </a:t>
            </a:r>
            <a:r>
              <a:rPr lang="en-US" altLang="zh-HK" sz="2400" b="1" dirty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and </a:t>
            </a:r>
            <a:r>
              <a:rPr lang="en-US" altLang="zh-HK" sz="2400" b="1" dirty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nitrogen oxides</a:t>
            </a:r>
            <a:r>
              <a:rPr lang="en-US" altLang="zh-HK" sz="2400" b="1" dirty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. </a:t>
            </a:r>
            <a:endParaRPr lang="en-US" altLang="zh-HK" sz="2400" b="1" dirty="0" smtClean="0">
              <a:latin typeface="Calibri" panose="020F0502020204030204" pitchFamily="34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indent="304800">
              <a:lnSpc>
                <a:spcPct val="150000"/>
              </a:lnSpc>
              <a:spcAft>
                <a:spcPts val="0"/>
              </a:spcAft>
            </a:pPr>
            <a:r>
              <a:rPr lang="en-US" altLang="zh-HK" sz="2400" b="1" dirty="0" smtClean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Hong </a:t>
            </a:r>
            <a:r>
              <a:rPr lang="en-US" altLang="zh-HK" sz="2400" b="1" dirty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Kong is also affected by air pollution in </a:t>
            </a:r>
            <a:r>
              <a:rPr lang="en-US" altLang="zh-HK" sz="2400" b="1" dirty="0" err="1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neighbouring</a:t>
            </a:r>
            <a:r>
              <a:rPr lang="en-US" altLang="zh-HK" sz="2400" b="1" dirty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regions, such as the Pearl River Delta, so Hong Kong’s air pollution is serious in some days due to external factors.</a:t>
            </a:r>
            <a:endParaRPr lang="zh-TW" altLang="zh-HK" sz="2400" b="1" dirty="0">
              <a:latin typeface="Times New Roman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82450" y="266379"/>
            <a:ext cx="46232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sz="3600" b="1" dirty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Sources of air pollution</a:t>
            </a:r>
            <a:endParaRPr lang="zh-TW" altLang="zh-HK" sz="3600" dirty="0">
              <a:solidFill>
                <a:srgbClr val="FF0000"/>
              </a:solidFill>
              <a:latin typeface="Times New Roman"/>
            </a:endParaRPr>
          </a:p>
        </p:txBody>
      </p:sp>
      <p:pic>
        <p:nvPicPr>
          <p:cNvPr id="3" name="圖片 2" descr="Free stock photo of air, air &lt;strong&gt;pollution&lt;/strong&gt;, chimney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2" y="5147034"/>
            <a:ext cx="2567074" cy="171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84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910262" y="355790"/>
            <a:ext cx="37513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3200" b="1" dirty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Harm of air pollution</a:t>
            </a:r>
            <a:endParaRPr lang="zh-HK" altLang="en-US" sz="3200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1643" y="874713"/>
            <a:ext cx="9068586" cy="4190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6070">
              <a:lnSpc>
                <a:spcPct val="150000"/>
              </a:lnSpc>
            </a:pPr>
            <a:r>
              <a:rPr lang="zh-TW" altLang="en-US" sz="2800" dirty="0">
                <a:latin typeface="Times New Roman"/>
                <a:ea typeface="微軟正黑體"/>
              </a:rPr>
              <a:t>    </a:t>
            </a:r>
            <a:r>
              <a:rPr lang="en-US" altLang="zh-HK" sz="2400" b="1" dirty="0">
                <a:latin typeface="Calibri" panose="020F0502020204030204" pitchFamily="34" charset="0"/>
                <a:ea typeface="微軟正黑體" panose="020B0604030504040204" pitchFamily="34" charset="-120"/>
              </a:rPr>
              <a:t>Air pollution can damage health</a:t>
            </a:r>
            <a:r>
              <a:rPr lang="en-US" altLang="zh-HK" sz="2400" dirty="0">
                <a:latin typeface="Calibri" panose="020F0502020204030204" pitchFamily="34" charset="0"/>
                <a:ea typeface="微軟正黑體" panose="020B0604030504040204" pitchFamily="34" charset="-120"/>
              </a:rPr>
              <a:t>. </a:t>
            </a:r>
            <a:r>
              <a:rPr lang="en-US" altLang="zh-HK" sz="2400" dirty="0" smtClean="0">
                <a:latin typeface="Calibri" panose="020F0502020204030204" pitchFamily="34" charset="0"/>
                <a:ea typeface="微軟正黑體" panose="020B0604030504040204" pitchFamily="34" charset="-120"/>
              </a:rPr>
              <a:t>Children and the elderly with </a:t>
            </a:r>
            <a:r>
              <a:rPr lang="en-US" altLang="zh-HK" sz="2800" b="1" dirty="0">
                <a:latin typeface="Calibri" panose="020F0502020204030204" pitchFamily="34" charset="0"/>
                <a:ea typeface="微軟正黑體" panose="020B0604030504040204" pitchFamily="34" charset="-120"/>
              </a:rPr>
              <a:t>cardiovascular or respiratory problems are more easily affected by air pollution. </a:t>
            </a:r>
            <a:endParaRPr lang="en-US" altLang="zh-HK" sz="2800" b="1" dirty="0" smtClean="0">
              <a:latin typeface="Calibri" panose="020F0502020204030204" pitchFamily="34" charset="0"/>
              <a:ea typeface="微軟正黑體" panose="020B0604030504040204" pitchFamily="34" charset="-120"/>
            </a:endParaRPr>
          </a:p>
          <a:p>
            <a:pPr indent="306070">
              <a:lnSpc>
                <a:spcPct val="150000"/>
              </a:lnSpc>
            </a:pPr>
            <a:r>
              <a:rPr lang="en-US" altLang="zh-HK" sz="2400" dirty="0" smtClean="0">
                <a:latin typeface="Calibri" panose="020F0502020204030204" pitchFamily="34" charset="0"/>
                <a:ea typeface="微軟正黑體" panose="020B0604030504040204" pitchFamily="34" charset="-120"/>
              </a:rPr>
              <a:t>Common </a:t>
            </a:r>
            <a:r>
              <a:rPr lang="en-US" altLang="zh-HK" sz="2400" dirty="0">
                <a:latin typeface="Calibri" panose="020F0502020204030204" pitchFamily="34" charset="0"/>
                <a:ea typeface="微軟正黑體" panose="020B0604030504040204" pitchFamily="34" charset="-120"/>
              </a:rPr>
              <a:t>symptoms </a:t>
            </a:r>
            <a:r>
              <a:rPr lang="en-US" altLang="zh-HK" sz="2400" b="1" i="1" dirty="0">
                <a:latin typeface="Calibri" panose="020F0502020204030204" pitchFamily="34" charset="0"/>
                <a:ea typeface="微軟正黑體" panose="020B0604030504040204" pitchFamily="34" charset="-120"/>
              </a:rPr>
              <a:t>include </a:t>
            </a:r>
            <a:r>
              <a:rPr lang="en-US" altLang="zh-HK" sz="2400" b="1" i="1" dirty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</a:rPr>
              <a:t>nose and throat irritation, shortness of breath, coughing and chest tightness. </a:t>
            </a:r>
            <a:r>
              <a:rPr lang="en-US" altLang="zh-HK" sz="2400" b="1" i="1" dirty="0">
                <a:solidFill>
                  <a:srgbClr val="7030A0"/>
                </a:solidFill>
                <a:latin typeface="Calibri" panose="020F0502020204030204" pitchFamily="34" charset="0"/>
                <a:ea typeface="微軟正黑體" panose="020B0604030504040204" pitchFamily="34" charset="-120"/>
              </a:rPr>
              <a:t>When exposed to air pollutants, the condition of individuals suffering from asthma or chronic respiratory diseases can worsen. </a:t>
            </a:r>
            <a:endParaRPr lang="en-US" altLang="zh-HK" sz="2400" b="1" i="1" dirty="0" smtClean="0">
              <a:solidFill>
                <a:srgbClr val="7030A0"/>
              </a:solidFill>
              <a:latin typeface="Calibri" panose="020F0502020204030204" pitchFamily="34" charset="0"/>
              <a:ea typeface="微軟正黑體" panose="020B0604030504040204" pitchFamily="34" charset="-120"/>
            </a:endParaRPr>
          </a:p>
        </p:txBody>
      </p:sp>
      <p:pic>
        <p:nvPicPr>
          <p:cNvPr id="2" name="圖片 1" descr="Woman Coughing Free Stock Photo - Public Domain Pictures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3" y="5118755"/>
            <a:ext cx="2247082" cy="173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14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7390" y="475424"/>
            <a:ext cx="877635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6070">
              <a:lnSpc>
                <a:spcPct val="150000"/>
              </a:lnSpc>
            </a:pPr>
            <a:r>
              <a:rPr lang="en-US" altLang="zh-HK" sz="2800" b="1" dirty="0">
                <a:latin typeface="Calibri" panose="020F0502020204030204" pitchFamily="34" charset="0"/>
                <a:ea typeface="微軟正黑體" panose="020B0604030504040204" pitchFamily="34" charset="-120"/>
              </a:rPr>
              <a:t>Studies based on local data have shown a strong association between high pollution incidents and both hospital admissions and </a:t>
            </a:r>
            <a:r>
              <a:rPr lang="en-US" altLang="zh-HK" sz="2800" b="1" dirty="0" smtClean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</a:rPr>
              <a:t>deaths </a:t>
            </a:r>
            <a:r>
              <a:rPr lang="en-US" altLang="zh-HK" sz="2800" b="1" dirty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</a:rPr>
              <a:t>for respiratory and cardiovascular diseases.</a:t>
            </a:r>
            <a:endParaRPr lang="zh-TW" altLang="zh-HK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HK" sz="2800" b="1" dirty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	Polluted air also reduces the quality of everyday life. For example</a:t>
            </a:r>
            <a:r>
              <a:rPr lang="en-US" altLang="zh-HK" sz="2800" b="1" dirty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, it affects the visibility</a:t>
            </a:r>
            <a:r>
              <a:rPr lang="en-US" altLang="zh-HK" sz="2800" b="1" dirty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. In recent years, </a:t>
            </a:r>
            <a:r>
              <a:rPr lang="en-US" altLang="zh-HK" sz="2800" b="1" dirty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the visibility in Hong Kong has lowered</a:t>
            </a:r>
            <a:r>
              <a:rPr lang="en-US" altLang="zh-HK" sz="2800" b="1" dirty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. </a:t>
            </a:r>
            <a:r>
              <a:rPr lang="en-US" altLang="zh-HK" sz="2800" b="1" dirty="0" smtClean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Medical expenses are increased on respiratory diseases.</a:t>
            </a:r>
          </a:p>
          <a:p>
            <a:pPr>
              <a:lnSpc>
                <a:spcPct val="150000"/>
              </a:lnSpc>
            </a:pPr>
            <a:r>
              <a:rPr lang="en-US" altLang="zh-HK" sz="2800" b="1" dirty="0">
                <a:latin typeface="Calibri" panose="020F050202020403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	</a:t>
            </a:r>
            <a:endParaRPr lang="zh-TW" altLang="zh-HK" sz="2800" b="1" dirty="0">
              <a:latin typeface="Times New Roman"/>
            </a:endParaRPr>
          </a:p>
        </p:txBody>
      </p:sp>
      <p:pic>
        <p:nvPicPr>
          <p:cNvPr id="3" name="圖片 2" descr="File:Okayama Red Cross &lt;strong&gt;Hospital&lt;/strong&gt;.jpg - Wikimedia Commons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90" y="5528820"/>
            <a:ext cx="2328420" cy="132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3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ong Kong Air Quality 'Severe' - WS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0" y="0"/>
            <a:ext cx="9063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25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110984" y="659876"/>
            <a:ext cx="7588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400" b="1" dirty="0" smtClean="0">
                <a:solidFill>
                  <a:srgbClr val="FF0000"/>
                </a:solidFill>
              </a:rPr>
              <a:t>Health problems caused by air pollution</a:t>
            </a:r>
            <a:endParaRPr lang="zh-HK" alt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10984" y="1287088"/>
            <a:ext cx="7470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K" altLang="en-US" dirty="0">
                <a:hlinkClick r:id="rId2"/>
              </a:rPr>
              <a:t>https://www.youtube.com/watch?v=JZx_mRTpSts&amp;t=8</a:t>
            </a:r>
            <a:r>
              <a:rPr lang="zh-HK" altLang="en-US" dirty="0" smtClean="0">
                <a:hlinkClick r:id="rId2"/>
              </a:rPr>
              <a:t>s</a:t>
            </a:r>
            <a:endParaRPr lang="en-US" altLang="zh-HK" dirty="0" smtClean="0"/>
          </a:p>
          <a:p>
            <a:endParaRPr lang="zh-HK" altLang="en-US" dirty="0"/>
          </a:p>
        </p:txBody>
      </p:sp>
      <p:pic>
        <p:nvPicPr>
          <p:cNvPr id="6146" name="Picture 2" descr="Car exhaust fumes could be used to clean up the recovery of metals |  Research | Chemistry Wor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" y="2098967"/>
            <a:ext cx="9138618" cy="4759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99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45422" y="963337"/>
            <a:ext cx="6479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400" b="1" kern="100" dirty="0" smtClean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How </a:t>
            </a:r>
            <a:r>
              <a:rPr lang="en-US" altLang="zh-HK" sz="2400" b="1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can we protect ourselves from air pollution?</a:t>
            </a:r>
            <a:endParaRPr lang="zh-HK" altLang="en-US" sz="2400" b="1" dirty="0"/>
          </a:p>
        </p:txBody>
      </p:sp>
      <p:sp>
        <p:nvSpPr>
          <p:cNvPr id="136" name="矩形: 圓角 3"/>
          <p:cNvSpPr/>
          <p:nvPr/>
        </p:nvSpPr>
        <p:spPr>
          <a:xfrm>
            <a:off x="619991" y="1999763"/>
            <a:ext cx="6113398" cy="1440001"/>
          </a:xfrm>
          <a:prstGeom prst="roundRect">
            <a:avLst/>
          </a:prstGeom>
          <a:noFill/>
          <a:ln w="190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indent="356235" defTabSz="914400">
              <a:defRPr/>
            </a:pPr>
            <a:r>
              <a:rPr lang="en-US" altLang="zh-HK" b="1" kern="100" dirty="0">
                <a:solidFill>
                  <a:srgbClr val="00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When we go out:</a:t>
            </a: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/>
                <a:ea typeface="新細明體"/>
                <a:cs typeface="+mn-cs"/>
              </a:rPr>
              <a:t> </a:t>
            </a:r>
            <a:endParaRPr kumimoji="0" lang="zh-TW" altLang="en-US" sz="16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/>
              <a:ea typeface="新細明體"/>
              <a:cs typeface="+mn-cs"/>
            </a:endParaRPr>
          </a:p>
          <a:p>
            <a:pPr marL="0" marR="0" lvl="0" indent="355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6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/>
              <a:ea typeface="新細明體"/>
              <a:cs typeface="+mn-cs"/>
            </a:endParaRPr>
          </a:p>
          <a:p>
            <a:pPr marL="0" marR="0" lvl="0" indent="355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/>
                <a:ea typeface="新細明體"/>
                <a:cs typeface="+mn-cs"/>
              </a:rPr>
              <a:t> </a:t>
            </a:r>
            <a:endParaRPr kumimoji="0" lang="zh-TW" altLang="en-US" sz="16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/>
              <a:ea typeface="新細明體"/>
              <a:cs typeface="+mn-cs"/>
            </a:endParaRPr>
          </a:p>
          <a:p>
            <a:pPr marL="0" marR="0" lvl="0" indent="355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/>
                <a:ea typeface="新細明體"/>
                <a:cs typeface="+mn-cs"/>
              </a:rPr>
              <a:t> </a:t>
            </a:r>
            <a:endParaRPr kumimoji="0" lang="zh-TW" altLang="en-US" sz="16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/>
              <a:ea typeface="新細明體"/>
              <a:cs typeface="+mn-cs"/>
            </a:endParaRPr>
          </a:p>
        </p:txBody>
      </p:sp>
      <p:sp>
        <p:nvSpPr>
          <p:cNvPr id="14" name="矩形: 圓角 7">
            <a:extLst>
              <a:ext uri="{FF2B5EF4-FFF2-40B4-BE49-F238E27FC236}">
                <a16:creationId xmlns:a16="http://schemas.microsoft.com/office/drawing/2014/main" id="{216BDB43-9914-4A6A-B3FC-5F08833CB68B}"/>
              </a:ext>
            </a:extLst>
          </p:cNvPr>
          <p:cNvSpPr/>
          <p:nvPr/>
        </p:nvSpPr>
        <p:spPr>
          <a:xfrm>
            <a:off x="1584500" y="3618882"/>
            <a:ext cx="6340196" cy="1620000"/>
          </a:xfrm>
          <a:prstGeom prst="roundRect">
            <a:avLst/>
          </a:prstGeom>
          <a:noFill/>
          <a:ln w="190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b="1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標楷體"/>
              <a:cs typeface="+mn-cs"/>
            </a:endParaRPr>
          </a:p>
          <a:p>
            <a:pPr lvl="0" defTabSz="914400">
              <a:defRPr/>
            </a:pPr>
            <a:r>
              <a:rPr lang="en-US" altLang="zh-HK" b="1" kern="100" dirty="0">
                <a:solidFill>
                  <a:srgbClr val="00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At home:</a:t>
            </a:r>
            <a:endParaRPr lang="en-US" altLang="zh-TW" sz="1600" b="1" kern="100" dirty="0">
              <a:solidFill>
                <a:srgbClr val="000000"/>
              </a:solidFill>
              <a:latin typeface="Times New Roman"/>
              <a:ea typeface="標楷體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6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/>
              <a:ea typeface="新細明體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/>
                <a:ea typeface="新細明體"/>
                <a:cs typeface="+mn-cs"/>
              </a:rPr>
              <a:t> </a:t>
            </a:r>
            <a:endParaRPr kumimoji="0" lang="zh-TW" altLang="en-US" sz="16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/>
              <a:ea typeface="新細明體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/>
                <a:ea typeface="新細明體"/>
                <a:cs typeface="+mn-cs"/>
              </a:rPr>
              <a:t> </a:t>
            </a:r>
            <a:endParaRPr kumimoji="0" lang="zh-TW" altLang="en-US" sz="16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/>
              <a:ea typeface="新細明體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/>
                <a:ea typeface="新細明體"/>
                <a:cs typeface="+mn-cs"/>
              </a:rPr>
              <a:t> </a:t>
            </a:r>
            <a:endParaRPr kumimoji="0" lang="zh-TW" altLang="en-US" sz="16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/>
              <a:ea typeface="新細明體"/>
              <a:cs typeface="+mn-cs"/>
            </a:endParaRPr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B1F48DFC-3FF7-4986-AC21-03B5C8183E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662809"/>
              </p:ext>
            </p:extLst>
          </p:nvPr>
        </p:nvGraphicFramePr>
        <p:xfrm>
          <a:off x="2767782" y="195929"/>
          <a:ext cx="3041650" cy="536575"/>
        </p:xfrm>
        <a:graphic>
          <a:graphicData uri="http://schemas.openxmlformats.org/drawingml/2006/table">
            <a:tbl>
              <a:tblPr firstRow="1" firstCol="1" bandRow="1"/>
              <a:tblGrid>
                <a:gridCol w="55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3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5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603" marR="686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altLang="zh-HK" sz="2400" b="1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Let’s think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603" marR="686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1445422" y="1538098"/>
            <a:ext cx="4503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400" b="1" kern="100" dirty="0" smtClean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Discuss with your group members</a:t>
            </a:r>
            <a:endParaRPr lang="zh-HK" altLang="en-US" sz="2400" b="1" dirty="0"/>
          </a:p>
        </p:txBody>
      </p:sp>
      <p:pic>
        <p:nvPicPr>
          <p:cNvPr id="3" name="圖片 2" descr="Call the chimney sweepers! Independent monitoring shows for first time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8000"/>
            <a:ext cx="2488676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2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6" grpId="0" animBg="1"/>
      <p:bldP spid="14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71370" y="356487"/>
            <a:ext cx="65822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800" b="1" dirty="0">
                <a:latin typeface="Calibri" panose="020F050202020403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Respirable and fine suspended particulates</a:t>
            </a:r>
            <a:endParaRPr lang="zh-HK" altLang="en-US" sz="2800" dirty="0"/>
          </a:p>
        </p:txBody>
      </p:sp>
      <p:sp>
        <p:nvSpPr>
          <p:cNvPr id="5" name="矩形 4"/>
          <p:cNvSpPr/>
          <p:nvPr/>
        </p:nvSpPr>
        <p:spPr>
          <a:xfrm>
            <a:off x="65988" y="1035180"/>
            <a:ext cx="8930019" cy="3741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>
              <a:lnSpc>
                <a:spcPct val="114000"/>
              </a:lnSpc>
              <a:spcAft>
                <a:spcPts val="0"/>
              </a:spcAft>
            </a:pPr>
            <a:r>
              <a:rPr lang="zh-TW" altLang="en-US" dirty="0">
                <a:latin typeface="Times New Roman"/>
                <a:ea typeface="微軟正黑體"/>
              </a:rPr>
              <a:t>    </a:t>
            </a:r>
            <a:r>
              <a:rPr lang="en-US" altLang="zh-HK" sz="2400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Advertisements for air purifiers on the market often contain jargons like PM10 and PM2.5. PM is short of ‘</a:t>
            </a:r>
            <a:r>
              <a:rPr lang="en-US" altLang="zh-HK" sz="24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particulate matter</a:t>
            </a:r>
            <a:r>
              <a:rPr lang="en-US" altLang="zh-HK" sz="2400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’, which refers to pollutants in the air.</a:t>
            </a:r>
            <a:endParaRPr lang="zh-TW" altLang="zh-HK" sz="2400" dirty="0">
              <a:latin typeface="Times New Roman"/>
            </a:endParaRPr>
          </a:p>
          <a:p>
            <a:pPr marL="342900" lvl="0" indent="-342900">
              <a:lnSpc>
                <a:spcPct val="114000"/>
              </a:lnSpc>
              <a:spcAft>
                <a:spcPts val="0"/>
              </a:spcAft>
              <a:buFont typeface="Wingdings" panose="05000000000000000000" pitchFamily="2" charset="2"/>
              <a:buChar char=""/>
            </a:pPr>
            <a:r>
              <a:rPr lang="en-US" altLang="zh-HK" sz="2800" b="1" dirty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PM10</a:t>
            </a:r>
            <a:r>
              <a:rPr lang="en-US" altLang="zh-HK" sz="28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 refers to particulates with a diameter under 10 µm (</a:t>
            </a:r>
            <a:r>
              <a:rPr lang="en-US" altLang="zh-HK" sz="2800" b="1" i="1" dirty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1 µm = 1 thousandth of a </a:t>
            </a:r>
            <a:r>
              <a:rPr lang="en-US" altLang="zh-HK" sz="2800" b="1" i="1" dirty="0" smtClean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millimeter</a:t>
            </a:r>
            <a:r>
              <a:rPr lang="en-US" altLang="zh-HK" sz="2800" b="1" i="1" dirty="0" smtClean="0">
                <a:solidFill>
                  <a:srgbClr val="7030A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=0.001mm</a:t>
            </a:r>
            <a:r>
              <a:rPr lang="en-US" altLang="zh-HK" sz="2800" b="1" dirty="0" smtClean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). </a:t>
            </a:r>
          </a:p>
          <a:p>
            <a:pPr marL="342900" lvl="0" indent="-342900">
              <a:lnSpc>
                <a:spcPct val="114000"/>
              </a:lnSpc>
              <a:spcAft>
                <a:spcPts val="0"/>
              </a:spcAft>
              <a:buFont typeface="Wingdings" panose="05000000000000000000" pitchFamily="2" charset="2"/>
              <a:buChar char=""/>
            </a:pPr>
            <a:r>
              <a:rPr lang="en-US" altLang="zh-HK" sz="2800" b="1" dirty="0" smtClean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They </a:t>
            </a:r>
            <a:r>
              <a:rPr lang="en-US" altLang="zh-HK" sz="28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are known as respirable suspended particulates</a:t>
            </a:r>
            <a:r>
              <a:rPr lang="en-US" altLang="zh-HK" sz="2800" b="1" dirty="0">
                <a:solidFill>
                  <a:srgbClr val="7030A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. Examples include pollen and allergens. </a:t>
            </a:r>
            <a:endParaRPr lang="zh-TW" altLang="zh-HK" sz="24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342900" lvl="0" indent="-342900">
              <a:lnSpc>
                <a:spcPct val="114000"/>
              </a:lnSpc>
              <a:spcAft>
                <a:spcPts val="0"/>
              </a:spcAft>
              <a:buFont typeface="Wingdings" panose="05000000000000000000" pitchFamily="2" charset="2"/>
              <a:buChar char=""/>
            </a:pPr>
            <a:endParaRPr lang="en-US" altLang="zh-HK" sz="24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076" name="Picture 4" descr="504,858 Pollen Stock Photos - Free &amp; Royalty-Free Stock Photos from  Dreamstim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0"/>
          <a:stretch/>
        </p:blipFill>
        <p:spPr bwMode="auto">
          <a:xfrm>
            <a:off x="243461" y="4340560"/>
            <a:ext cx="3519034" cy="251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5088738" y="6358014"/>
            <a:ext cx="3453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µm </a:t>
            </a:r>
            <a:r>
              <a:rPr lang="en-US" altLang="zh-HK" b="1" dirty="0" smtClean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: Pronunciation </a:t>
            </a:r>
            <a:r>
              <a:rPr lang="en-US" altLang="zh-HK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:</a:t>
            </a:r>
            <a:r>
              <a:rPr lang="en-US" altLang="zh-HK" b="1" dirty="0" err="1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micromolar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61857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2930" y="145099"/>
            <a:ext cx="846998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sz="3200" b="1" dirty="0">
                <a:solidFill>
                  <a:srgbClr val="FF000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PM2.5</a:t>
            </a:r>
            <a:r>
              <a:rPr lang="en-US" altLang="zh-HK" sz="32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 refers to particulates with a diameter under 2.5 µm. They are known as fine suspended particulates. </a:t>
            </a:r>
            <a:endParaRPr lang="en-US" altLang="zh-HK" sz="3200" b="1" dirty="0" smtClean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r>
              <a:rPr lang="en-US" altLang="zh-HK" sz="3200" b="1" dirty="0" smtClean="0">
                <a:solidFill>
                  <a:srgbClr val="7030A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Examples </a:t>
            </a:r>
            <a:r>
              <a:rPr lang="en-US" altLang="zh-HK" sz="3200" b="1" dirty="0">
                <a:solidFill>
                  <a:srgbClr val="7030A0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include particulate matter emitted from cooking processes and power generation.</a:t>
            </a:r>
            <a:endParaRPr lang="zh-HK" altLang="en-US" sz="3200" dirty="0"/>
          </a:p>
        </p:txBody>
      </p:sp>
      <p:pic>
        <p:nvPicPr>
          <p:cNvPr id="5130" name="Picture 10" descr="3. Air Pollution Health Risk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" t="3596" r="2488"/>
          <a:stretch/>
        </p:blipFill>
        <p:spPr bwMode="auto">
          <a:xfrm>
            <a:off x="362929" y="2845781"/>
            <a:ext cx="8111768" cy="401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向左箭號 2"/>
          <p:cNvSpPr/>
          <p:nvPr/>
        </p:nvSpPr>
        <p:spPr>
          <a:xfrm rot="19455521">
            <a:off x="6220595" y="3070845"/>
            <a:ext cx="1173938" cy="46191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向左箭號 4"/>
          <p:cNvSpPr/>
          <p:nvPr/>
        </p:nvSpPr>
        <p:spPr>
          <a:xfrm rot="18754362">
            <a:off x="5437058" y="4598685"/>
            <a:ext cx="1173938" cy="34200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9402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Reversing Downward Trend, US Air &lt;strong&gt;Pollution&lt;/strong&gt; Creeps Back Up - Citizen Truth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269" y="0"/>
            <a:ext cx="9318396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69682" y="429923"/>
            <a:ext cx="8880049" cy="605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14000"/>
              </a:lnSpc>
            </a:pPr>
            <a:r>
              <a:rPr lang="en-US" altLang="zh-HK" sz="2400" dirty="0" smtClean="0"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     </a:t>
            </a:r>
            <a:r>
              <a:rPr lang="en-US" altLang="zh-HK" sz="2400" dirty="0" smtClean="0">
                <a:solidFill>
                  <a:schemeClr val="bg1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Pollutants </a:t>
            </a:r>
            <a:r>
              <a:rPr lang="en-US" altLang="zh-HK" sz="2400" dirty="0">
                <a:solidFill>
                  <a:schemeClr val="bg1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can be </a:t>
            </a:r>
            <a:r>
              <a:rPr lang="en-US" altLang="zh-HK" sz="2400" dirty="0" err="1">
                <a:solidFill>
                  <a:schemeClr val="bg1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categorised</a:t>
            </a:r>
            <a:r>
              <a:rPr lang="en-US" altLang="zh-HK" sz="2400" dirty="0">
                <a:solidFill>
                  <a:schemeClr val="bg1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 into other </a:t>
            </a:r>
            <a:r>
              <a:rPr lang="en-US" altLang="zh-HK" sz="2400" dirty="0" smtClean="0">
                <a:solidFill>
                  <a:schemeClr val="bg1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groups </a:t>
            </a:r>
            <a:r>
              <a:rPr lang="en-US" altLang="zh-HK" sz="2400" dirty="0">
                <a:solidFill>
                  <a:schemeClr val="bg1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based on size, such as PM5.0 (e.g. bacteria, </a:t>
            </a:r>
            <a:r>
              <a:rPr lang="en-US" altLang="zh-HK" sz="2400" dirty="0" err="1">
                <a:solidFill>
                  <a:schemeClr val="bg1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mould</a:t>
            </a:r>
            <a:r>
              <a:rPr lang="en-US" altLang="zh-HK" sz="2400" dirty="0">
                <a:solidFill>
                  <a:schemeClr val="bg1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) and PM0.1 (ultrafine particles). </a:t>
            </a:r>
            <a:endParaRPr lang="en-US" altLang="zh-HK" sz="2400" dirty="0" smtClean="0">
              <a:solidFill>
                <a:schemeClr val="bg1"/>
              </a:solidFill>
              <a:latin typeface="Arial Black" panose="020B0A0402010202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lvl="1">
              <a:lnSpc>
                <a:spcPct val="114000"/>
              </a:lnSpc>
            </a:pPr>
            <a:endParaRPr lang="en-US" altLang="zh-HK" sz="2400" dirty="0">
              <a:latin typeface="Arial Black" panose="020B0A0402010202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lvl="1">
              <a:lnSpc>
                <a:spcPct val="114000"/>
              </a:lnSpc>
            </a:pPr>
            <a:r>
              <a:rPr lang="en-US" altLang="zh-HK" sz="2400" dirty="0" smtClean="0"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	</a:t>
            </a:r>
            <a:r>
              <a:rPr lang="en-US" altLang="zh-HK" sz="2800" b="1" dirty="0" smtClean="0">
                <a:solidFill>
                  <a:schemeClr val="accent5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The </a:t>
            </a:r>
            <a:r>
              <a:rPr lang="en-US" altLang="zh-HK" sz="2800" b="1" dirty="0">
                <a:solidFill>
                  <a:schemeClr val="accent5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smaller the number after ‘PM</a:t>
            </a:r>
            <a:r>
              <a:rPr lang="en-US" altLang="zh-HK" sz="2400" b="1" dirty="0">
                <a:solidFill>
                  <a:schemeClr val="accent5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’, the easier it is for them to attach to harmful substances and enter human organs to affect health.</a:t>
            </a:r>
            <a:endParaRPr lang="zh-TW" altLang="zh-HK" sz="2400" b="1" dirty="0">
              <a:solidFill>
                <a:schemeClr val="accent5"/>
              </a:solidFill>
              <a:latin typeface="Arial Black" panose="020B0A04020102020204" pitchFamily="34" charset="0"/>
            </a:endParaRPr>
          </a:p>
          <a:p>
            <a:pPr indent="304800">
              <a:lnSpc>
                <a:spcPct val="114000"/>
              </a:lnSpc>
              <a:spcAft>
                <a:spcPts val="0"/>
              </a:spcAft>
            </a:pPr>
            <a:r>
              <a:rPr lang="zh-TW" altLang="en-US" sz="2400" dirty="0">
                <a:latin typeface="Arial Black" panose="020B0A04020102020204" pitchFamily="34" charset="0"/>
                <a:ea typeface="微軟正黑體"/>
              </a:rPr>
              <a:t>    </a:t>
            </a:r>
            <a:endParaRPr lang="en-US" altLang="zh-TW" sz="2400" dirty="0" smtClean="0">
              <a:latin typeface="Arial Black" panose="020B0A04020102020204" pitchFamily="34" charset="0"/>
              <a:ea typeface="微軟正黑體"/>
            </a:endParaRPr>
          </a:p>
          <a:p>
            <a:pPr indent="304800">
              <a:lnSpc>
                <a:spcPct val="114000"/>
              </a:lnSpc>
              <a:spcAft>
                <a:spcPts val="0"/>
              </a:spcAft>
            </a:pPr>
            <a:r>
              <a:rPr lang="en-US" altLang="zh-HK" sz="2400" dirty="0" smtClean="0">
                <a:solidFill>
                  <a:schemeClr val="bg1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    As </a:t>
            </a:r>
            <a:r>
              <a:rPr lang="en-US" altLang="zh-HK" sz="2400" dirty="0">
                <a:solidFill>
                  <a:schemeClr val="bg1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buildings in Hong Kong are dense, air </a:t>
            </a:r>
            <a:r>
              <a:rPr lang="en-US" altLang="zh-HK" sz="2400" dirty="0" smtClean="0">
                <a:solidFill>
                  <a:schemeClr val="bg1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 </a:t>
            </a:r>
          </a:p>
          <a:p>
            <a:pPr indent="304800">
              <a:lnSpc>
                <a:spcPct val="114000"/>
              </a:lnSpc>
              <a:spcAft>
                <a:spcPts val="0"/>
              </a:spcAft>
            </a:pPr>
            <a:r>
              <a:rPr lang="en-US" altLang="zh-HK" sz="2400" dirty="0" smtClean="0">
                <a:solidFill>
                  <a:schemeClr val="bg1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 pollutants </a:t>
            </a:r>
            <a:r>
              <a:rPr lang="en-US" altLang="zh-HK" sz="2400" dirty="0">
                <a:solidFill>
                  <a:schemeClr val="bg1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and allergens cannot disperse easily. </a:t>
            </a:r>
            <a:endParaRPr lang="en-US" altLang="zh-HK" sz="2400" dirty="0" smtClean="0">
              <a:solidFill>
                <a:schemeClr val="bg1"/>
              </a:solidFill>
              <a:latin typeface="Arial Black" panose="020B0A0402010202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indent="304800">
              <a:lnSpc>
                <a:spcPct val="114000"/>
              </a:lnSpc>
              <a:spcAft>
                <a:spcPts val="0"/>
              </a:spcAft>
            </a:pPr>
            <a:endParaRPr lang="en-US" altLang="zh-HK" sz="2400" dirty="0" smtClean="0">
              <a:solidFill>
                <a:schemeClr val="bg1"/>
              </a:solidFill>
              <a:latin typeface="Arial Black" panose="020B0A0402010202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indent="304800">
              <a:lnSpc>
                <a:spcPct val="114000"/>
              </a:lnSpc>
              <a:spcAft>
                <a:spcPts val="0"/>
              </a:spcAft>
            </a:pPr>
            <a:r>
              <a:rPr lang="en-US" altLang="zh-HK" sz="2400" dirty="0" smtClean="0">
                <a:solidFill>
                  <a:schemeClr val="bg1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 The </a:t>
            </a:r>
            <a:r>
              <a:rPr lang="en-US" altLang="zh-HK" sz="2400" dirty="0">
                <a:solidFill>
                  <a:schemeClr val="bg1"/>
                </a:solidFill>
                <a:latin typeface="Arial Black" panose="020B0A0402010202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main function of air purifiers is to trap these particulates to purify the air.</a:t>
            </a:r>
            <a:endParaRPr lang="zh-TW" altLang="zh-HK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6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725864" y="490193"/>
            <a:ext cx="7192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3200" b="1" dirty="0" smtClean="0">
                <a:solidFill>
                  <a:srgbClr val="FF0000"/>
                </a:solidFill>
              </a:rPr>
              <a:t>Principle of science experiment</a:t>
            </a:r>
            <a:endParaRPr lang="zh-HK" alt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88536" y="1187778"/>
            <a:ext cx="85029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800" b="1" dirty="0" smtClean="0"/>
              <a:t>P-Prediction(assumption)</a:t>
            </a:r>
          </a:p>
          <a:p>
            <a:r>
              <a:rPr lang="en-US" altLang="zh-HK" sz="4800" b="1" dirty="0" smtClean="0"/>
              <a:t>T-Testing(fair testing)</a:t>
            </a:r>
          </a:p>
          <a:p>
            <a:r>
              <a:rPr lang="en-US" altLang="zh-HK" sz="4800" b="1" dirty="0" smtClean="0"/>
              <a:t>E-Evaluation(explanation of the result)</a:t>
            </a:r>
            <a:endParaRPr lang="zh-HK" altLang="en-US" sz="4800" b="1" dirty="0"/>
          </a:p>
        </p:txBody>
      </p:sp>
      <p:pic>
        <p:nvPicPr>
          <p:cNvPr id="1026" name="Picture 2" descr="100+ Science Experiments for Your Homeschool Science Class - Year Round  Homeschool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6" r="17320" b="17821"/>
          <a:stretch/>
        </p:blipFill>
        <p:spPr bwMode="auto">
          <a:xfrm>
            <a:off x="424206" y="4234766"/>
            <a:ext cx="2017336" cy="2601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6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803837" y="746824"/>
            <a:ext cx="84224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Design an air purifier made from </a:t>
            </a:r>
            <a:r>
              <a:rPr lang="en-US" altLang="zh-HK" sz="2400" b="1" kern="100" dirty="0" smtClean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everyday items. </a:t>
            </a:r>
          </a:p>
          <a:p>
            <a:r>
              <a:rPr lang="en-US" altLang="zh-HK" sz="2400" b="1" kern="100" dirty="0" smtClean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Test the filtering performance of the following materials</a:t>
            </a:r>
            <a:endParaRPr lang="zh-HK" altLang="en-US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5BEDAEB8-CEDA-4EBD-8694-C5614B075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117946"/>
              </p:ext>
            </p:extLst>
          </p:nvPr>
        </p:nvGraphicFramePr>
        <p:xfrm>
          <a:off x="2073766" y="150896"/>
          <a:ext cx="3723719" cy="536575"/>
        </p:xfrm>
        <a:graphic>
          <a:graphicData uri="http://schemas.openxmlformats.org/drawingml/2006/table">
            <a:tbl>
              <a:tblPr firstRow="1" firstCol="1" bandRow="1"/>
              <a:tblGrid>
                <a:gridCol w="1373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0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5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HK" sz="2400" b="1" kern="100" dirty="0" smtClean="0"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STEAM activity</a:t>
                      </a:r>
                      <a:endParaRPr lang="zh-TW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5BEDAEB8-CEDA-4EBD-8694-C5614B075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901847"/>
              </p:ext>
            </p:extLst>
          </p:nvPr>
        </p:nvGraphicFramePr>
        <p:xfrm>
          <a:off x="2663004" y="1489392"/>
          <a:ext cx="3723719" cy="536575"/>
        </p:xfrm>
        <a:graphic>
          <a:graphicData uri="http://schemas.openxmlformats.org/drawingml/2006/table">
            <a:tbl>
              <a:tblPr firstRow="1" firstCol="1" bandRow="1"/>
              <a:tblGrid>
                <a:gridCol w="1373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0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5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HK" sz="2400" b="1" kern="100" dirty="0" smtClean="0"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Test 1</a:t>
                      </a:r>
                      <a:endParaRPr lang="zh-TW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0" y="2056118"/>
            <a:ext cx="904973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 smtClean="0"/>
              <a:t>Use the device provided to test the filtering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 smtClean="0"/>
              <a:t>Each group will assign 1 material for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 smtClean="0"/>
              <a:t>Use 3 incenses to accumulate smoke as dirty air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 smtClean="0"/>
              <a:t>Take </a:t>
            </a:r>
            <a:r>
              <a:rPr lang="en-US" altLang="zh-HK" sz="2400" b="1" dirty="0" smtClean="0">
                <a:solidFill>
                  <a:srgbClr val="FF0000"/>
                </a:solidFill>
              </a:rPr>
              <a:t>10 readings </a:t>
            </a:r>
            <a:r>
              <a:rPr lang="en-US" altLang="zh-HK" sz="2400" dirty="0" smtClean="0"/>
              <a:t>after the incenses being lit for 2 minutes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 smtClean="0"/>
              <a:t>List the </a:t>
            </a:r>
            <a:r>
              <a:rPr lang="en-US" altLang="zh-HK" sz="2400" b="1" dirty="0" smtClean="0">
                <a:solidFill>
                  <a:srgbClr val="FF0000"/>
                </a:solidFill>
              </a:rPr>
              <a:t>10 </a:t>
            </a:r>
            <a:r>
              <a:rPr lang="en-US" altLang="zh-HK" sz="2400" b="1" dirty="0">
                <a:solidFill>
                  <a:srgbClr val="FF0000"/>
                </a:solidFill>
              </a:rPr>
              <a:t>readings </a:t>
            </a:r>
            <a:r>
              <a:rPr lang="en-US" altLang="zh-HK" sz="2400" dirty="0" smtClean="0"/>
              <a:t>in order(from the largest to the smallest)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 smtClean="0"/>
              <a:t>Use a Microsoft excel form to calculate the average as the filtering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 smtClean="0"/>
              <a:t>Compare the filtering performance with the control device performance to see which material perform well.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 smtClean="0"/>
              <a:t>Observe the condition of the material</a:t>
            </a:r>
          </a:p>
          <a:p>
            <a:endParaRPr lang="zh-HK" altLang="en-US" dirty="0"/>
          </a:p>
        </p:txBody>
      </p:sp>
      <p:pic>
        <p:nvPicPr>
          <p:cNvPr id="3" name="圖片 2" descr="Free photo Lab Chemistry Many Test &lt;strong&gt;Experiment&lt;/strong&gt; Research - Max Pixel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6" y="5765079"/>
            <a:ext cx="2474468" cy="109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7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803" y="196046"/>
            <a:ext cx="3965150" cy="297386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1" y="196046"/>
            <a:ext cx="3965151" cy="297386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92092" y="3102010"/>
            <a:ext cx="3841620" cy="349734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0085" y="3145855"/>
            <a:ext cx="3785745" cy="346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34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788" y="861014"/>
            <a:ext cx="84224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sz="2000" kern="1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Design an air purifier made from </a:t>
            </a:r>
            <a:r>
              <a:rPr lang="en-US" altLang="zh-HK" sz="2000" kern="100" dirty="0" smtClean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the everyday items. </a:t>
            </a:r>
            <a:r>
              <a:rPr lang="en-US" altLang="zh-HK" sz="2000" kern="1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Draw the design in the     </a:t>
            </a:r>
          </a:p>
          <a:p>
            <a:r>
              <a:rPr lang="en-US" altLang="zh-HK" sz="2000" kern="1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        and label it.</a:t>
            </a:r>
            <a:endParaRPr lang="zh-HK" altLang="en-US" sz="2000" dirty="0"/>
          </a:p>
        </p:txBody>
      </p:sp>
      <p:sp>
        <p:nvSpPr>
          <p:cNvPr id="18" name="AutoShape 838"/>
          <p:cNvSpPr>
            <a:spLocks noChangeArrowheads="1"/>
          </p:cNvSpPr>
          <p:nvPr/>
        </p:nvSpPr>
        <p:spPr bwMode="auto">
          <a:xfrm>
            <a:off x="426721" y="1247874"/>
            <a:ext cx="293370" cy="200660"/>
          </a:xfrm>
          <a:prstGeom prst="roundRect">
            <a:avLst>
              <a:gd name="adj" fmla="val 5282"/>
            </a:avLst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新細明體"/>
              <a:cs typeface="+mn-cs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2258502" y="1357406"/>
            <a:ext cx="5103832" cy="1166136"/>
            <a:chOff x="0" y="-28226"/>
            <a:chExt cx="3689320" cy="1166545"/>
          </a:xfrm>
        </p:grpSpPr>
        <p:sp>
          <p:nvSpPr>
            <p:cNvPr id="20" name="AutoShape 24"/>
            <p:cNvSpPr>
              <a:spLocks noChangeArrowheads="1"/>
            </p:cNvSpPr>
            <p:nvPr/>
          </p:nvSpPr>
          <p:spPr bwMode="auto">
            <a:xfrm>
              <a:off x="0" y="223284"/>
              <a:ext cx="3689320" cy="915035"/>
            </a:xfrm>
            <a:prstGeom prst="roundRect">
              <a:avLst>
                <a:gd name="adj" fmla="val 16100"/>
              </a:avLst>
            </a:prstGeom>
            <a:solidFill>
              <a:srgbClr val="FFFFFF"/>
            </a:solidFill>
            <a:ln w="25400" algn="ctr">
              <a:solidFill>
                <a:srgbClr val="5B9BD5">
                  <a:lumMod val="75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Text Box 25"/>
            <p:cNvSpPr txBox="1">
              <a:spLocks noChangeArrowheads="1"/>
            </p:cNvSpPr>
            <p:nvPr/>
          </p:nvSpPr>
          <p:spPr bwMode="auto">
            <a:xfrm>
              <a:off x="0" y="-28226"/>
              <a:ext cx="1862001" cy="4178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lvl="0" algn="ctr" defTabSz="914400">
                <a:defRPr/>
              </a:pPr>
              <a:r>
                <a:rPr lang="en-US" altLang="zh-HK" sz="2400" b="1" kern="100" dirty="0">
                  <a:solidFill>
                    <a:srgbClr val="FF0000"/>
                  </a:solidFill>
                  <a:latin typeface="Berlin Sans FB Demi" panose="020E0802020502020306" pitchFamily="34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Let’s think</a:t>
              </a:r>
              <a:endParaRPr kumimoji="0" lang="zh-TW" altLang="en-US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rlin Sans FB Demi" panose="020E0802020502020306" pitchFamily="34" charset="0"/>
                <a:ea typeface="新細明體"/>
              </a:endParaRPr>
            </a:p>
          </p:txBody>
        </p:sp>
      </p:grpSp>
      <p:sp>
        <p:nvSpPr>
          <p:cNvPr id="31" name="Text Box 29"/>
          <p:cNvSpPr txBox="1">
            <a:spLocks noChangeArrowheads="1"/>
          </p:cNvSpPr>
          <p:nvPr/>
        </p:nvSpPr>
        <p:spPr bwMode="auto">
          <a:xfrm>
            <a:off x="2469823" y="1800742"/>
            <a:ext cx="5627802" cy="734060"/>
          </a:xfrm>
          <a:prstGeom prst="rect">
            <a:avLst/>
          </a:prstGeom>
          <a:noFill/>
          <a:ln>
            <a:noFill/>
          </a:ln>
          <a:effectLst/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zh-HK" sz="1600" kern="100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What materials will you use for </a:t>
            </a:r>
            <a:r>
              <a:rPr lang="en-US" altLang="zh-HK" sz="1600" kern="100" dirty="0" smtClean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the DIY  </a:t>
            </a:r>
            <a:r>
              <a:rPr lang="en-US" altLang="zh-HK" sz="1600" kern="100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filter? Why?  </a:t>
            </a:r>
            <a:endParaRPr lang="zh-TW" altLang="zh-HK" sz="1600" kern="100" dirty="0">
              <a:latin typeface="Times New Roman" panose="02020603050405020304" pitchFamily="18" charset="0"/>
            </a:endParaRPr>
          </a:p>
          <a:p>
            <a:pPr marL="342900" lvl="0" indent="-342900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zh-HK" sz="1600" kern="100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What small home appliance can draw air out?</a:t>
            </a:r>
            <a:endParaRPr lang="zh-TW" altLang="zh-HK" sz="1600" kern="100" dirty="0">
              <a:latin typeface="Times New Roman" panose="02020603050405020304" pitchFamily="18" charset="0"/>
            </a:endParaRPr>
          </a:p>
        </p:txBody>
      </p:sp>
      <p:sp>
        <p:nvSpPr>
          <p:cNvPr id="29" name="動作按鈕: 返回 28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7FA56B5A-56D1-449C-9055-4A8F1586A0C2}"/>
              </a:ext>
            </a:extLst>
          </p:cNvPr>
          <p:cNvSpPr/>
          <p:nvPr/>
        </p:nvSpPr>
        <p:spPr>
          <a:xfrm>
            <a:off x="8636007" y="6367346"/>
            <a:ext cx="360000" cy="360000"/>
          </a:xfrm>
          <a:prstGeom prst="actionButtonReturn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5BEDAEB8-CEDA-4EBD-8694-C5614B075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025954"/>
              </p:ext>
            </p:extLst>
          </p:nvPr>
        </p:nvGraphicFramePr>
        <p:xfrm>
          <a:off x="2556599" y="252590"/>
          <a:ext cx="3042923" cy="536575"/>
        </p:xfrm>
        <a:graphic>
          <a:graphicData uri="http://schemas.openxmlformats.org/drawingml/2006/table">
            <a:tbl>
              <a:tblPr firstRow="1" firstCol="1" bandRow="1"/>
              <a:tblGrid>
                <a:gridCol w="1122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5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HK" sz="2800" b="1" kern="100" dirty="0"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Design</a:t>
                      </a:r>
                      <a:endParaRPr lang="zh-TW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5BEDAEB8-CEDA-4EBD-8694-C5614B075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313935"/>
              </p:ext>
            </p:extLst>
          </p:nvPr>
        </p:nvGraphicFramePr>
        <p:xfrm>
          <a:off x="3450166" y="3215075"/>
          <a:ext cx="3356073" cy="536575"/>
        </p:xfrm>
        <a:graphic>
          <a:graphicData uri="http://schemas.openxmlformats.org/drawingml/2006/table">
            <a:tbl>
              <a:tblPr firstRow="1" firstCol="1" bandRow="1"/>
              <a:tblGrid>
                <a:gridCol w="1237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8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5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HK" sz="2400" b="1" kern="100" dirty="0" smtClean="0"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Prediction</a:t>
                      </a:r>
                      <a:endParaRPr lang="zh-TW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矩形 14"/>
          <p:cNvSpPr/>
          <p:nvPr/>
        </p:nvSpPr>
        <p:spPr>
          <a:xfrm>
            <a:off x="1874086" y="4118103"/>
            <a:ext cx="6508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sz="3200" b="1" kern="100" dirty="0" smtClean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What result will you get?</a:t>
            </a:r>
            <a:endParaRPr lang="en-US" altLang="zh-HK" sz="3200" b="1" kern="100" dirty="0">
              <a:latin typeface="Calibri" panose="020F0502020204030204" pitchFamily="34" charset="0"/>
              <a:ea typeface="標楷體" panose="03000509000000000000" pitchFamily="65" charset="-120"/>
              <a:cs typeface="Calibri" panose="020F0502020204030204" pitchFamily="34" charset="0"/>
            </a:endParaRPr>
          </a:p>
        </p:txBody>
      </p:sp>
      <p:pic>
        <p:nvPicPr>
          <p:cNvPr id="16" name="圖片 995" descr="icon-12">
            <a:extLst>
              <a:ext uri="{FF2B5EF4-FFF2-40B4-BE49-F238E27FC236}">
                <a16:creationId xmlns:a16="http://schemas.microsoft.com/office/drawing/2014/main" id="{8DC8ECF6-D049-40B6-9126-706E44F24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1817" y="3208725"/>
            <a:ext cx="495300" cy="5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 descr="&lt;strong&gt;Result&lt;/strong&gt; Excuse Me Failure Inability · Free image on Pixab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1" y="5010348"/>
            <a:ext cx="4456319" cy="178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39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790" y="869676"/>
            <a:ext cx="84224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sz="2000" kern="1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Design an air purifier made from </a:t>
            </a:r>
            <a:r>
              <a:rPr lang="en-US" altLang="zh-HK" sz="2000" kern="100" dirty="0" smtClean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everyday items. Test the filtering performance of DIY air </a:t>
            </a:r>
            <a:r>
              <a:rPr lang="en-US" altLang="zh-HK" sz="2000" kern="1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purifier </a:t>
            </a:r>
            <a:endParaRPr lang="zh-HK" altLang="en-US" sz="2000" dirty="0"/>
          </a:p>
        </p:txBody>
      </p:sp>
      <p:pic>
        <p:nvPicPr>
          <p:cNvPr id="28" name="圖片 995" descr="icon-12">
            <a:extLst>
              <a:ext uri="{FF2B5EF4-FFF2-40B4-BE49-F238E27FC236}">
                <a16:creationId xmlns:a16="http://schemas.microsoft.com/office/drawing/2014/main" id="{8DC8ECF6-D049-40B6-9126-706E44F24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636" y="203899"/>
            <a:ext cx="495300" cy="5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5BEDAEB8-CEDA-4EBD-8694-C5614B075799}"/>
              </a:ext>
            </a:extLst>
          </p:cNvPr>
          <p:cNvGraphicFramePr>
            <a:graphicFrameLocks noGrp="1"/>
          </p:cNvGraphicFramePr>
          <p:nvPr/>
        </p:nvGraphicFramePr>
        <p:xfrm>
          <a:off x="292100" y="265113"/>
          <a:ext cx="3723719" cy="536575"/>
        </p:xfrm>
        <a:graphic>
          <a:graphicData uri="http://schemas.openxmlformats.org/drawingml/2006/table">
            <a:tbl>
              <a:tblPr firstRow="1" firstCol="1" bandRow="1"/>
              <a:tblGrid>
                <a:gridCol w="1373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0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5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HK" sz="2400" b="1" kern="100" dirty="0" smtClean="0"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STEAM activity</a:t>
                      </a:r>
                      <a:endParaRPr lang="zh-TW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5BEDAEB8-CEDA-4EBD-8694-C5614B075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797463"/>
              </p:ext>
            </p:extLst>
          </p:nvPr>
        </p:nvGraphicFramePr>
        <p:xfrm>
          <a:off x="2350412" y="1645550"/>
          <a:ext cx="3723719" cy="536575"/>
        </p:xfrm>
        <a:graphic>
          <a:graphicData uri="http://schemas.openxmlformats.org/drawingml/2006/table">
            <a:tbl>
              <a:tblPr firstRow="1" firstCol="1" bandRow="1"/>
              <a:tblGrid>
                <a:gridCol w="1373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0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5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HK" sz="2400" b="1" kern="100" dirty="0" smtClean="0"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Test 2</a:t>
                      </a:r>
                      <a:endParaRPr lang="zh-TW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322326" y="2384981"/>
            <a:ext cx="849368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 smtClean="0"/>
              <a:t>Use the device provided to test the DIY air purifier filtering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/>
              <a:t>Take </a:t>
            </a:r>
            <a:r>
              <a:rPr lang="en-US" altLang="zh-HK" sz="2400" b="1" dirty="0">
                <a:solidFill>
                  <a:srgbClr val="FF0000"/>
                </a:solidFill>
              </a:rPr>
              <a:t>10 readings </a:t>
            </a:r>
            <a:r>
              <a:rPr lang="en-US" altLang="zh-HK" sz="2400" dirty="0"/>
              <a:t>after the incenses being lit for 2 minutes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/>
              <a:t>List the </a:t>
            </a:r>
            <a:r>
              <a:rPr lang="en-US" altLang="zh-HK" sz="2400" b="1" dirty="0">
                <a:solidFill>
                  <a:srgbClr val="FF0000"/>
                </a:solidFill>
              </a:rPr>
              <a:t>10 readings </a:t>
            </a:r>
            <a:r>
              <a:rPr lang="en-US" altLang="zh-HK" sz="2400" dirty="0"/>
              <a:t>in order(from the largest to the smallest)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/>
              <a:t>Use a Microsoft excel form to calculate the average as the filtering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 smtClean="0"/>
              <a:t>Compare the filtering performance with your prediction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/>
              <a:t>Observe </a:t>
            </a:r>
            <a:r>
              <a:rPr lang="en-US" altLang="zh-HK" sz="2400" dirty="0" smtClean="0"/>
              <a:t>the condition of the DIY  filter</a:t>
            </a:r>
            <a:endParaRPr lang="en-US" altLang="zh-HK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HK" sz="2400" dirty="0" smtClean="0"/>
          </a:p>
          <a:p>
            <a:endParaRPr lang="zh-HK" altLang="en-US" dirty="0"/>
          </a:p>
        </p:txBody>
      </p:sp>
      <p:pic>
        <p:nvPicPr>
          <p:cNvPr id="8" name="圖片 7" descr="&lt;strong&gt;Result&lt;/strong&gt; Excuse Me Failure Inability · Free image on Pixabay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2"/>
          <a:stretch/>
        </p:blipFill>
        <p:spPr>
          <a:xfrm>
            <a:off x="292101" y="6099142"/>
            <a:ext cx="2309698" cy="75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37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79517" y="987992"/>
            <a:ext cx="839766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sz="2000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How can you improve the performance of the air purifier?</a:t>
            </a:r>
            <a:r>
              <a:rPr lang="en-US" altLang="zh-HK" sz="2000" kern="1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 </a:t>
            </a:r>
            <a:endParaRPr lang="en-US" altLang="zh-HK" sz="2000" kern="100" dirty="0" smtClean="0">
              <a:latin typeface="Calibri" panose="020F0502020204030204" pitchFamily="34" charset="0"/>
              <a:ea typeface="標楷體" panose="03000509000000000000" pitchFamily="65" charset="-120"/>
              <a:cs typeface="Calibri" panose="020F050202020403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sz="2000" kern="100" dirty="0" smtClean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Discuss </a:t>
            </a:r>
            <a:r>
              <a:rPr lang="en-US" altLang="zh-HK" sz="2000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with </a:t>
            </a:r>
            <a:r>
              <a:rPr lang="en-US" altLang="zh-HK" sz="2000" kern="100" dirty="0" smtClean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your group members and </a:t>
            </a:r>
            <a:r>
              <a:rPr lang="en-US" altLang="zh-HK" sz="2000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think about the following points</a:t>
            </a:r>
            <a:r>
              <a:rPr lang="en-US" altLang="zh-HK" sz="2000" kern="100" dirty="0" smtClean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sz="2000" kern="100" dirty="0" smtClean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Draw </a:t>
            </a:r>
            <a:r>
              <a:rPr lang="en-US" altLang="zh-HK" sz="2000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your modified design in the box below and point out the modified parts.</a:t>
            </a:r>
            <a:endParaRPr kumimoji="1" lang="zh-TW" altLang="zh-HK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709216" y="2094859"/>
            <a:ext cx="7769586" cy="1274548"/>
            <a:chOff x="-230129" y="3374334"/>
            <a:chExt cx="7769586" cy="1823893"/>
          </a:xfrm>
        </p:grpSpPr>
        <p:sp>
          <p:nvSpPr>
            <p:cNvPr id="6" name="矩形 5"/>
            <p:cNvSpPr/>
            <p:nvPr/>
          </p:nvSpPr>
          <p:spPr>
            <a:xfrm>
              <a:off x="401380" y="3374334"/>
              <a:ext cx="2790251" cy="584775"/>
            </a:xfrm>
            <a:prstGeom prst="rect">
              <a:avLst/>
            </a:prstGeom>
            <a:solidFill>
              <a:srgbClr val="FED358"/>
            </a:solidFill>
          </p:spPr>
          <p:txBody>
            <a:bodyPr wrap="none">
              <a:spAutoFit/>
            </a:bodyPr>
            <a:lstStyle/>
            <a:p>
              <a:r>
                <a:rPr lang="en-US" altLang="zh-HK" sz="3200" b="1" kern="100" dirty="0">
                  <a:solidFill>
                    <a:srgbClr val="000000"/>
                  </a:solidFill>
                  <a:latin typeface="Calibri Light" panose="020F0302020204030204" pitchFamily="34" charset="0"/>
                  <a:ea typeface="微軟正黑體" panose="020B0604030504040204" pitchFamily="34" charset="-120"/>
                  <a:cs typeface="Calibri Light" panose="020F0302020204030204" pitchFamily="34" charset="0"/>
                </a:rPr>
                <a:t>Filter materials?</a:t>
              </a:r>
              <a:endParaRPr lang="zh-HK" altLang="en-US" sz="3200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4218355" y="4422432"/>
              <a:ext cx="3321102" cy="523220"/>
            </a:xfrm>
            <a:prstGeom prst="rect">
              <a:avLst/>
            </a:prstGeom>
            <a:solidFill>
              <a:srgbClr val="FED358"/>
            </a:solidFill>
          </p:spPr>
          <p:txBody>
            <a:bodyPr wrap="none">
              <a:spAutoFit/>
            </a:bodyPr>
            <a:lstStyle/>
            <a:p>
              <a:r>
                <a:rPr lang="en-US" altLang="zh-HK" sz="2800" b="1" kern="100" dirty="0">
                  <a:solidFill>
                    <a:srgbClr val="000000"/>
                  </a:solidFill>
                  <a:latin typeface="Calibri Light" panose="020F0302020204030204" pitchFamily="34" charset="0"/>
                  <a:ea typeface="微軟正黑體" panose="020B0604030504040204" pitchFamily="34" charset="-120"/>
                  <a:cs typeface="Calibri Light" panose="020F0302020204030204" pitchFamily="34" charset="0"/>
                </a:rPr>
                <a:t>Number of </a:t>
              </a:r>
              <a:r>
                <a:rPr lang="en-US" altLang="zh-HK" sz="2800" b="1" kern="100" dirty="0" smtClean="0">
                  <a:solidFill>
                    <a:srgbClr val="000000"/>
                  </a:solidFill>
                  <a:latin typeface="Calibri Light" panose="020F0302020204030204" pitchFamily="34" charset="0"/>
                  <a:ea typeface="微軟正黑體" panose="020B0604030504040204" pitchFamily="34" charset="-120"/>
                  <a:cs typeface="Calibri Light" panose="020F0302020204030204" pitchFamily="34" charset="0"/>
                </a:rPr>
                <a:t>materials?</a:t>
              </a:r>
              <a:r>
                <a:rPr lang="en-US" altLang="zh-HK" b="1" kern="100" dirty="0">
                  <a:solidFill>
                    <a:srgbClr val="000000"/>
                  </a:solidFill>
                  <a:latin typeface="Calibri Light" panose="020F0302020204030204" pitchFamily="34" charset="0"/>
                  <a:ea typeface="微軟正黑體" panose="020B0604030504040204" pitchFamily="34" charset="-120"/>
                  <a:cs typeface="Calibri Light" panose="020F0302020204030204" pitchFamily="34" charset="0"/>
                </a:rPr>
                <a:t> </a:t>
              </a:r>
              <a:endParaRPr lang="zh-HK" altLang="en-US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-230129" y="4675008"/>
              <a:ext cx="3869133" cy="523219"/>
            </a:xfrm>
            <a:prstGeom prst="rect">
              <a:avLst/>
            </a:prstGeom>
            <a:solidFill>
              <a:srgbClr val="FED358"/>
            </a:solidFill>
          </p:spPr>
          <p:txBody>
            <a:bodyPr wrap="square">
              <a:spAutoFit/>
            </a:bodyPr>
            <a:lstStyle/>
            <a:p>
              <a:r>
                <a:rPr lang="en-US" altLang="zh-HK" sz="2800" b="1" kern="100" dirty="0" smtClean="0">
                  <a:solidFill>
                    <a:srgbClr val="000000"/>
                  </a:solidFill>
                  <a:latin typeface="Calibri Light" panose="020F0302020204030204" pitchFamily="34" charset="0"/>
                  <a:ea typeface="微軟正黑體" panose="020B0604030504040204" pitchFamily="34" charset="-120"/>
                  <a:cs typeface="Calibri Light" panose="020F0302020204030204" pitchFamily="34" charset="0"/>
                </a:rPr>
                <a:t>Layout of the material? </a:t>
              </a:r>
              <a:endParaRPr lang="zh-HK" altLang="en-US" sz="2800" dirty="0"/>
            </a:p>
          </p:txBody>
        </p:sp>
      </p:grp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B97EFBC4-1096-49C9-9070-72A67581F3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028190"/>
              </p:ext>
            </p:extLst>
          </p:nvPr>
        </p:nvGraphicFramePr>
        <p:xfrm>
          <a:off x="3110373" y="366297"/>
          <a:ext cx="2779713" cy="479425"/>
        </p:xfrm>
        <a:graphic>
          <a:graphicData uri="http://schemas.openxmlformats.org/drawingml/2006/table">
            <a:tbl>
              <a:tblPr firstRow="1" firstCol="1" bandRow="1"/>
              <a:tblGrid>
                <a:gridCol w="600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8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6" marR="685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HK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Improvement</a:t>
                      </a:r>
                      <a:endParaRPr lang="zh-TW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6" marR="685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275013" y="4284640"/>
            <a:ext cx="8606672" cy="461665"/>
          </a:xfrm>
          <a:prstGeom prst="rect">
            <a:avLst/>
          </a:prstGeom>
          <a:solidFill>
            <a:srgbClr val="FED358"/>
          </a:solidFill>
        </p:spPr>
        <p:txBody>
          <a:bodyPr wrap="square">
            <a:spAutoFit/>
          </a:bodyPr>
          <a:lstStyle/>
          <a:p>
            <a:r>
              <a:rPr lang="en-US" altLang="zh-HK" sz="2400" b="1" kern="100" dirty="0" smtClean="0">
                <a:solidFill>
                  <a:srgbClr val="000000"/>
                </a:solidFill>
                <a:latin typeface="Calibri Light" panose="020F0302020204030204" pitchFamily="34" charset="0"/>
                <a:ea typeface="微軟正黑體" panose="020B0604030504040204" pitchFamily="34" charset="-120"/>
                <a:cs typeface="Calibri Light" panose="020F0302020204030204" pitchFamily="34" charset="0"/>
              </a:rPr>
              <a:t>How will you arrange the materials to maximize the performance?</a:t>
            </a:r>
            <a:endParaRPr lang="zh-HK" altLang="en-US" sz="2400" dirty="0"/>
          </a:p>
        </p:txBody>
      </p:sp>
      <p:pic>
        <p:nvPicPr>
          <p:cNvPr id="2" name="圖片 1" descr="9 Effective Ways to &lt;strong&gt;Improve&lt;/strong&gt; Your Blog | SEO Site Checku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16" y="4762272"/>
            <a:ext cx="3880528" cy="209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25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790" y="869676"/>
            <a:ext cx="87012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sz="2000" kern="100" dirty="0" smtClean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Re-design </a:t>
            </a:r>
            <a:r>
              <a:rPr lang="en-US" altLang="zh-HK" sz="2000" kern="1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an air purifier made from </a:t>
            </a:r>
            <a:r>
              <a:rPr lang="en-US" altLang="zh-HK" sz="2000" kern="100" dirty="0" smtClean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everyday items. Test the filtering performance of the DIY filter</a:t>
            </a:r>
            <a:endParaRPr lang="zh-HK" altLang="en-US" sz="2000" dirty="0"/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5BEDAEB8-CEDA-4EBD-8694-C5614B075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44937"/>
              </p:ext>
            </p:extLst>
          </p:nvPr>
        </p:nvGraphicFramePr>
        <p:xfrm>
          <a:off x="2388118" y="236125"/>
          <a:ext cx="3723719" cy="536575"/>
        </p:xfrm>
        <a:graphic>
          <a:graphicData uri="http://schemas.openxmlformats.org/drawingml/2006/table">
            <a:tbl>
              <a:tblPr firstRow="1" firstCol="1" bandRow="1"/>
              <a:tblGrid>
                <a:gridCol w="1373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0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5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HK" sz="2400" b="1" kern="100" dirty="0" smtClean="0"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STEAM activity</a:t>
                      </a:r>
                      <a:endParaRPr lang="zh-TW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5BEDAEB8-CEDA-4EBD-8694-C5614B075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98707"/>
              </p:ext>
            </p:extLst>
          </p:nvPr>
        </p:nvGraphicFramePr>
        <p:xfrm>
          <a:off x="2388118" y="1252856"/>
          <a:ext cx="3723719" cy="536575"/>
        </p:xfrm>
        <a:graphic>
          <a:graphicData uri="http://schemas.openxmlformats.org/drawingml/2006/table">
            <a:tbl>
              <a:tblPr firstRow="1" firstCol="1" bandRow="1"/>
              <a:tblGrid>
                <a:gridCol w="1373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0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5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HK" sz="2400" b="1" kern="100" dirty="0" smtClean="0"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Test 3</a:t>
                      </a:r>
                      <a:endParaRPr lang="zh-TW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64" marR="68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294790" y="1789431"/>
            <a:ext cx="849368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 smtClean="0"/>
              <a:t>Use the device provided to test the improved DIY air purifier filtering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/>
              <a:t>Take </a:t>
            </a:r>
            <a:r>
              <a:rPr lang="en-US" altLang="zh-HK" sz="2400" b="1" dirty="0">
                <a:solidFill>
                  <a:srgbClr val="FF0000"/>
                </a:solidFill>
              </a:rPr>
              <a:t>10 readings </a:t>
            </a:r>
            <a:r>
              <a:rPr lang="en-US" altLang="zh-HK" sz="2400" dirty="0"/>
              <a:t>after the incenses being lit for 2 minutes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/>
              <a:t>List the </a:t>
            </a:r>
            <a:r>
              <a:rPr lang="en-US" altLang="zh-HK" sz="2400" b="1" dirty="0">
                <a:solidFill>
                  <a:srgbClr val="FF0000"/>
                </a:solidFill>
              </a:rPr>
              <a:t>10 readings </a:t>
            </a:r>
            <a:r>
              <a:rPr lang="en-US" altLang="zh-HK" sz="2400" dirty="0"/>
              <a:t>in order(from the largest to the smallest)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/>
              <a:t>Use a Microsoft excel form to calculate the average as the filtering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 smtClean="0"/>
              <a:t>Compare the filtering performance with your prediction and the control device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HK" sz="2400" dirty="0"/>
              <a:t>Observe the </a:t>
            </a:r>
            <a:r>
              <a:rPr lang="en-US" altLang="zh-HK" sz="2400" dirty="0" smtClean="0"/>
              <a:t>condition of the DIY filter(can </a:t>
            </a:r>
            <a:r>
              <a:rPr lang="en-US" altLang="zh-HK" sz="2400" dirty="0"/>
              <a:t>you see yellowish material?)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HK" sz="2400" dirty="0" smtClean="0"/>
          </a:p>
          <a:p>
            <a:endParaRPr lang="zh-HK" altLang="en-US" dirty="0"/>
          </a:p>
        </p:txBody>
      </p:sp>
      <p:pic>
        <p:nvPicPr>
          <p:cNvPr id="8" name="圖片 7" descr="&lt;strong&gt;Result&lt;/strong&gt; Excuse Me Failure Inability · Free image on Pixabay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2"/>
          <a:stretch/>
        </p:blipFill>
        <p:spPr>
          <a:xfrm>
            <a:off x="292101" y="6231118"/>
            <a:ext cx="2309698" cy="62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2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HILIPS AC0820/30 Air Cleaner | FORTR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4478"/>
            <a:ext cx="3313522" cy="331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IFA air LA352C Home Air Purifier without smart control monitor (White) -  EXPANSYS Hong Ko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8" b="6736"/>
          <a:stretch/>
        </p:blipFill>
        <p:spPr bwMode="auto">
          <a:xfrm>
            <a:off x="2284605" y="1460602"/>
            <a:ext cx="3028380" cy="315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2 best air purifiers to get in Hong Kong | Localiiz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7" t="5720" r="10611" b="8660"/>
          <a:stretch/>
        </p:blipFill>
        <p:spPr bwMode="auto">
          <a:xfrm>
            <a:off x="6495068" y="1250938"/>
            <a:ext cx="2648932" cy="367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e battle for clean air: Hong Kong's best air purifiers — Hashtag Lege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9" t="6673" r="10963"/>
          <a:stretch/>
        </p:blipFill>
        <p:spPr bwMode="auto">
          <a:xfrm>
            <a:off x="4205335" y="1927759"/>
            <a:ext cx="2978870" cy="5368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142382" y="342853"/>
            <a:ext cx="7041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800" b="1" dirty="0" smtClean="0"/>
              <a:t>Household air purifier</a:t>
            </a:r>
            <a:endParaRPr lang="zh-HK" alt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401905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PureZone™ 3-In-1 True HEPA Air Purifier | Pure Enrich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5" y="-1"/>
            <a:ext cx="7598003" cy="688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7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The structure of air purifier - Olansi Healthcare Co., Ltd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648" y="-104222"/>
            <a:ext cx="9236647" cy="6962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57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69398" y="837248"/>
            <a:ext cx="87909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sz="2000" kern="1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How do air purifiers on the market work? What harmful substances can they filter from the air?</a:t>
            </a:r>
            <a:endParaRPr lang="zh-HK" altLang="en-US" sz="2000" dirty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53062" y="1605558"/>
            <a:ext cx="49271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b="1" kern="1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1. Structure of a type of air purifier on the market</a:t>
            </a:r>
            <a:endParaRPr kumimoji="1" lang="zh-TW" altLang="zh-HK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sp>
        <p:nvSpPr>
          <p:cNvPr id="20" name="AutoShape 838"/>
          <p:cNvSpPr>
            <a:spLocks noChangeArrowheads="1"/>
          </p:cNvSpPr>
          <p:nvPr/>
        </p:nvSpPr>
        <p:spPr bwMode="auto">
          <a:xfrm>
            <a:off x="353062" y="2507532"/>
            <a:ext cx="8071437" cy="4117388"/>
          </a:xfrm>
          <a:prstGeom prst="roundRect">
            <a:avLst>
              <a:gd name="adj" fmla="val 5282"/>
            </a:avLst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新細明體"/>
              <a:cs typeface="+mn-cs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3799F1EC-BC05-4348-B3BE-6DB39826460E}"/>
              </a:ext>
            </a:extLst>
          </p:cNvPr>
          <p:cNvGrpSpPr/>
          <p:nvPr/>
        </p:nvGrpSpPr>
        <p:grpSpPr>
          <a:xfrm>
            <a:off x="848362" y="3117565"/>
            <a:ext cx="6307913" cy="3249781"/>
            <a:chOff x="1235061" y="1546459"/>
            <a:chExt cx="6307913" cy="3249781"/>
          </a:xfrm>
        </p:grpSpPr>
        <p:pic>
          <p:nvPicPr>
            <p:cNvPr id="22" name="圖片 21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47937" y="2616920"/>
              <a:ext cx="3724275" cy="2179320"/>
            </a:xfrm>
            <a:prstGeom prst="rect">
              <a:avLst/>
            </a:prstGeom>
          </p:spPr>
        </p:pic>
        <p:sp>
          <p:nvSpPr>
            <p:cNvPr id="24" name="左大括弧 23"/>
            <p:cNvSpPr/>
            <p:nvPr/>
          </p:nvSpPr>
          <p:spPr>
            <a:xfrm rot="5400000">
              <a:off x="3692333" y="1839363"/>
              <a:ext cx="299720" cy="2154555"/>
            </a:xfrm>
            <a:prstGeom prst="leftBrac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新細明體"/>
                <a:cs typeface="+mn-cs"/>
              </a:endParaRPr>
            </a:p>
          </p:txBody>
        </p:sp>
        <p:sp>
          <p:nvSpPr>
            <p:cNvPr id="25" name="文字方塊 931"/>
            <p:cNvSpPr txBox="1">
              <a:spLocks noChangeArrowheads="1"/>
            </p:cNvSpPr>
            <p:nvPr/>
          </p:nvSpPr>
          <p:spPr bwMode="auto">
            <a:xfrm>
              <a:off x="2391918" y="1985465"/>
              <a:ext cx="2680678" cy="608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en-US" altLang="zh-HK" sz="1600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Multiple layers of filters made of different materials for filtering different pollutants</a:t>
              </a:r>
              <a:endParaRPr lang="zh-TW" sz="1600" kern="100" dirty="0">
                <a:effectLst/>
                <a:latin typeface="Times New Roman"/>
                <a:ea typeface="新細明體"/>
              </a:endParaRPr>
            </a:p>
          </p:txBody>
        </p:sp>
        <p:sp>
          <p:nvSpPr>
            <p:cNvPr id="26" name="左大括弧 25"/>
            <p:cNvSpPr/>
            <p:nvPr/>
          </p:nvSpPr>
          <p:spPr>
            <a:xfrm rot="5400000">
              <a:off x="5108209" y="1759472"/>
              <a:ext cx="880142" cy="1088962"/>
            </a:xfrm>
            <a:prstGeom prst="leftBrace">
              <a:avLst>
                <a:gd name="adj1" fmla="val 12134"/>
                <a:gd name="adj2" fmla="val 50000"/>
              </a:avLst>
            </a:prstGeom>
            <a:noFill/>
            <a:ln w="63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新細明體"/>
                <a:cs typeface="+mn-cs"/>
              </a:endParaRPr>
            </a:p>
          </p:txBody>
        </p:sp>
        <p:sp>
          <p:nvSpPr>
            <p:cNvPr id="27" name="文字方塊 960"/>
            <p:cNvSpPr txBox="1">
              <a:spLocks noChangeArrowheads="1"/>
            </p:cNvSpPr>
            <p:nvPr/>
          </p:nvSpPr>
          <p:spPr bwMode="auto">
            <a:xfrm>
              <a:off x="4220506" y="1546459"/>
              <a:ext cx="2680678" cy="339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en-US" altLang="zh-HK" sz="1600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Fan to facilitate air movement</a:t>
              </a:r>
              <a:endParaRPr lang="zh-TW" sz="1600" kern="100" dirty="0">
                <a:effectLst/>
                <a:latin typeface="Times New Roman"/>
                <a:ea typeface="新細明體"/>
              </a:endParaRPr>
            </a:p>
          </p:txBody>
        </p:sp>
        <p:grpSp>
          <p:nvGrpSpPr>
            <p:cNvPr id="28" name="群組 27"/>
            <p:cNvGrpSpPr/>
            <p:nvPr/>
          </p:nvGrpSpPr>
          <p:grpSpPr>
            <a:xfrm>
              <a:off x="6199060" y="3398236"/>
              <a:ext cx="372110" cy="616688"/>
              <a:chOff x="0" y="0"/>
              <a:chExt cx="372110" cy="616688"/>
            </a:xfrm>
          </p:grpSpPr>
          <p:cxnSp>
            <p:nvCxnSpPr>
              <p:cNvPr id="29" name="直線單箭頭接點 28"/>
              <p:cNvCxnSpPr/>
              <p:nvPr/>
            </p:nvCxnSpPr>
            <p:spPr>
              <a:xfrm>
                <a:off x="0" y="0"/>
                <a:ext cx="372110" cy="0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30" name="直線單箭頭接點 29"/>
              <p:cNvCxnSpPr/>
              <p:nvPr/>
            </p:nvCxnSpPr>
            <p:spPr>
              <a:xfrm>
                <a:off x="0" y="308344"/>
                <a:ext cx="372110" cy="0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31" name="直線單箭頭接點 30"/>
              <p:cNvCxnSpPr/>
              <p:nvPr/>
            </p:nvCxnSpPr>
            <p:spPr>
              <a:xfrm>
                <a:off x="0" y="616688"/>
                <a:ext cx="372110" cy="0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33" name="文字方塊 55"/>
            <p:cNvSpPr txBox="1">
              <a:spLocks noChangeArrowheads="1"/>
            </p:cNvSpPr>
            <p:nvPr/>
          </p:nvSpPr>
          <p:spPr bwMode="auto">
            <a:xfrm>
              <a:off x="6644322" y="3480458"/>
              <a:ext cx="898652" cy="563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en-US" altLang="zh-HK" sz="1600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Clean air leaves</a:t>
              </a:r>
              <a:endParaRPr lang="zh-TW" sz="1600" kern="100" dirty="0">
                <a:effectLst/>
                <a:latin typeface="Times New Roman"/>
                <a:ea typeface="新細明體"/>
              </a:endParaRPr>
            </a:p>
          </p:txBody>
        </p:sp>
        <p:grpSp>
          <p:nvGrpSpPr>
            <p:cNvPr id="34" name="群組 33"/>
            <p:cNvGrpSpPr/>
            <p:nvPr/>
          </p:nvGrpSpPr>
          <p:grpSpPr>
            <a:xfrm>
              <a:off x="2175827" y="3398236"/>
              <a:ext cx="372110" cy="616688"/>
              <a:chOff x="0" y="0"/>
              <a:chExt cx="372110" cy="616688"/>
            </a:xfrm>
          </p:grpSpPr>
          <p:cxnSp>
            <p:nvCxnSpPr>
              <p:cNvPr id="35" name="直線單箭頭接點 34"/>
              <p:cNvCxnSpPr/>
              <p:nvPr/>
            </p:nvCxnSpPr>
            <p:spPr>
              <a:xfrm>
                <a:off x="0" y="0"/>
                <a:ext cx="372110" cy="0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36" name="直線單箭頭接點 35"/>
              <p:cNvCxnSpPr/>
              <p:nvPr/>
            </p:nvCxnSpPr>
            <p:spPr>
              <a:xfrm>
                <a:off x="0" y="308344"/>
                <a:ext cx="372110" cy="0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37" name="直線單箭頭接點 36"/>
              <p:cNvCxnSpPr/>
              <p:nvPr/>
            </p:nvCxnSpPr>
            <p:spPr>
              <a:xfrm>
                <a:off x="0" y="616688"/>
                <a:ext cx="372110" cy="0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38" name="文字方塊 24"/>
            <p:cNvSpPr txBox="1">
              <a:spLocks noChangeArrowheads="1"/>
            </p:cNvSpPr>
            <p:nvPr/>
          </p:nvSpPr>
          <p:spPr bwMode="auto">
            <a:xfrm>
              <a:off x="1235061" y="3480408"/>
              <a:ext cx="870395" cy="563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en-US" altLang="zh-HK" sz="1600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Dirty air enters</a:t>
              </a:r>
              <a:endParaRPr lang="zh-TW" sz="1600" kern="100" dirty="0">
                <a:effectLst/>
                <a:latin typeface="Times New Roman"/>
                <a:ea typeface="新細明體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552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867</Words>
  <Application>Microsoft Office PowerPoint</Application>
  <PresentationFormat>如螢幕大小 (4:3)</PresentationFormat>
  <Paragraphs>106</Paragraphs>
  <Slides>23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36" baseType="lpstr">
      <vt:lpstr>微軟正黑體</vt:lpstr>
      <vt:lpstr>新細明體</vt:lpstr>
      <vt:lpstr>標楷體</vt:lpstr>
      <vt:lpstr>Arial</vt:lpstr>
      <vt:lpstr>Arial Black</vt:lpstr>
      <vt:lpstr>Berlin Sans FB Demi</vt:lpstr>
      <vt:lpstr>Calibri</vt:lpstr>
      <vt:lpstr>Calibri Light</vt:lpstr>
      <vt:lpstr>Times New Roman</vt:lpstr>
      <vt:lpstr>Trebuchet MS</vt:lpstr>
      <vt:lpstr>Wingdings</vt:lpstr>
      <vt:lpstr>Wingdings 3</vt:lpstr>
      <vt:lpstr>多面向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2021-08-10T09:40:41Z</dcterms:created>
  <dcterms:modified xsi:type="dcterms:W3CDTF">2023-06-26T09:23:52Z</dcterms:modified>
</cp:coreProperties>
</file>