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2" r:id="rId2"/>
    <p:sldId id="279" r:id="rId3"/>
    <p:sldId id="281" r:id="rId4"/>
    <p:sldId id="278" r:id="rId5"/>
    <p:sldId id="299" r:id="rId6"/>
    <p:sldId id="285" r:id="rId7"/>
    <p:sldId id="282" r:id="rId8"/>
    <p:sldId id="297" r:id="rId9"/>
    <p:sldId id="283" r:id="rId10"/>
    <p:sldId id="284" r:id="rId11"/>
    <p:sldId id="286" r:id="rId12"/>
    <p:sldId id="287" r:id="rId13"/>
    <p:sldId id="288" r:id="rId14"/>
    <p:sldId id="298" r:id="rId15"/>
    <p:sldId id="291" r:id="rId16"/>
    <p:sldId id="289" r:id="rId17"/>
    <p:sldId id="292" r:id="rId18"/>
    <p:sldId id="290" r:id="rId19"/>
    <p:sldId id="25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  <p:embeddedFont>
      <p:font typeface="微軟正黑體" panose="020B0604030504040204" pitchFamily="34" charset="-12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3E9"/>
    <a:srgbClr val="F3F5F6"/>
    <a:srgbClr val="F8F9FA"/>
    <a:srgbClr val="D16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34BD-3E04-4A08-8606-3DCBE403C7D1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AB0F-2CD1-4D5F-82D0-803C3AA20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BAB0F-2CD1-4D5F-82D0-803C3AA20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6C145-751D-491B-9430-4C1E55BA79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kecode.microbit.org/S15150-93472-97379-3866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forms/d/e/1FAIpQLSeWBtglyyjCJDBebukcRVAx7fpMG8eet_0xSc-D0ggOT0coEg/viewform?usp=sf_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kecode.microbit.org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thingspeak.com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18021" y="3012922"/>
            <a:ext cx="15641279" cy="5818460"/>
            <a:chOff x="0" y="0"/>
            <a:chExt cx="3020585" cy="906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585" cy="906826"/>
            </a:xfrm>
            <a:custGeom>
              <a:avLst/>
              <a:gdLst/>
              <a:ahLst/>
              <a:cxnLst/>
              <a:rect l="l" t="t" r="r" b="b"/>
              <a:pathLst>
                <a:path w="3020585" h="906826">
                  <a:moveTo>
                    <a:pt x="0" y="0"/>
                  </a:moveTo>
                  <a:lnTo>
                    <a:pt x="3020585" y="0"/>
                  </a:lnTo>
                  <a:lnTo>
                    <a:pt x="3020585" y="906826"/>
                  </a:lnTo>
                  <a:lnTo>
                    <a:pt x="0" y="9068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1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1516" y="3209951"/>
            <a:ext cx="15297783" cy="3464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-202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Quality Education Fund Thematic Network - Tertiary Institutes</a:t>
            </a:r>
          </a:p>
          <a:p>
            <a:pPr marL="0" marR="0" lvl="0" indent="0" algn="ctr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Progressive Development of STEAM Literacy through STEAM Education and Self-directed Learning</a:t>
            </a:r>
          </a:p>
          <a:p>
            <a:pPr marL="0" marR="0" lvl="0" indent="0" algn="ctr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透過STEAM教育自主學習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有序發展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STEAM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素養</a:t>
            </a:r>
            <a:endParaRPr kumimoji="0" lang="en-US" altLang="zh-TW" sz="3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>
              <a:lnSpc>
                <a:spcPts val="5999"/>
              </a:lnSpc>
            </a:pPr>
            <a:endParaRPr lang="en-US" altLang="zh-TW" sz="399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67206" y="1732583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70"/>
                </a:lnTo>
                <a:lnTo>
                  <a:pt x="0" y="702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1" t="-68283" r="-1538" b="-8206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8021" y="1184497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34717" y="1732583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8" y="0"/>
                </a:lnTo>
                <a:lnTo>
                  <a:pt x="2719428" y="581395"/>
                </a:lnTo>
                <a:lnTo>
                  <a:pt x="0" y="581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659121">
            <a:off x="-3612492" y="-5020400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8D65614-E450-43FC-BB8C-7D1A119063DB}"/>
              </a:ext>
            </a:extLst>
          </p:cNvPr>
          <p:cNvSpPr txBox="1"/>
          <p:nvPr/>
        </p:nvSpPr>
        <p:spPr>
          <a:xfrm>
            <a:off x="1976755" y="6443157"/>
            <a:ext cx="14809713" cy="2056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Application of </a:t>
            </a:r>
            <a:r>
              <a:rPr lang="en-US" altLang="zh-TW" sz="5400" b="1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IoT:bit</a:t>
            </a:r>
            <a:r>
              <a:rPr lang="en-US" altLang="zh-TW" sz="5400" b="1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for Data logging</a:t>
            </a:r>
          </a:p>
          <a:p>
            <a:pPr algn="ctr">
              <a:lnSpc>
                <a:spcPct val="150000"/>
              </a:lnSpc>
            </a:pP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匡智屯門晨崗學校</a:t>
            </a:r>
            <a:endParaRPr lang="en-US" altLang="zh-TW" sz="40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7659121">
            <a:off x="14344469" y="7958498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83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F3411-020B-4A08-87DB-5FEAFB86B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887784"/>
            <a:ext cx="9309399" cy="2255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A8E70-D20A-4B82-B3B3-3FC40E4374B6}"/>
              </a:ext>
            </a:extLst>
          </p:cNvPr>
          <p:cNvSpPr txBox="1"/>
          <p:nvPr/>
        </p:nvSpPr>
        <p:spPr>
          <a:xfrm>
            <a:off x="10896600" y="3162300"/>
            <a:ext cx="6477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Step 2: </a:t>
            </a:r>
            <a:r>
              <a:rPr lang="zh-TW" altLang="en-US" sz="3600" b="1" dirty="0"/>
              <a:t>登入“</a:t>
            </a:r>
            <a:r>
              <a:rPr lang="en-US" altLang="zh-TW" sz="3600" b="1" dirty="0" err="1"/>
              <a:t>ThingSpeak</a:t>
            </a:r>
            <a:r>
              <a:rPr lang="en-US" altLang="zh-TW" sz="3600" b="1" dirty="0"/>
              <a:t>”</a:t>
            </a:r>
            <a:r>
              <a:rPr lang="zh-TW" altLang="en-US" sz="3600" b="1" dirty="0"/>
              <a:t>後，點擊頻道並選擇“</a:t>
            </a:r>
            <a:r>
              <a:rPr lang="en-GB" altLang="zh-TW" sz="3600" b="1" dirty="0"/>
              <a:t>My Channels</a:t>
            </a:r>
            <a:r>
              <a:rPr lang="zh-TW" altLang="en-US" sz="3600" dirty="0"/>
              <a:t>”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6003D-676C-420C-802A-5710B849A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807" y="5340367"/>
            <a:ext cx="8839200" cy="4793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03E0D-8351-445F-82A0-53BD94F7DB17}"/>
              </a:ext>
            </a:extLst>
          </p:cNvPr>
          <p:cNvSpPr txBox="1"/>
          <p:nvPr/>
        </p:nvSpPr>
        <p:spPr>
          <a:xfrm>
            <a:off x="381000" y="9234229"/>
            <a:ext cx="6248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Step 3: </a:t>
            </a:r>
            <a:r>
              <a:rPr lang="en-US" altLang="zh-TW" sz="4000" b="1" dirty="0"/>
              <a:t>Click </a:t>
            </a:r>
            <a:r>
              <a:rPr lang="en-US" sz="4000" b="1" dirty="0"/>
              <a:t>New Channel</a:t>
            </a:r>
          </a:p>
        </p:txBody>
      </p:sp>
    </p:spTree>
    <p:extLst>
      <p:ext uri="{BB962C8B-B14F-4D97-AF65-F5344CB8AC3E}">
        <p14:creationId xmlns:p14="http://schemas.microsoft.com/office/powerpoint/2010/main" val="393393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01493" y="34317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5F6BC-EBC6-42ED-B5FE-18DEB99A4704}"/>
              </a:ext>
            </a:extLst>
          </p:cNvPr>
          <p:cNvSpPr/>
          <p:nvPr/>
        </p:nvSpPr>
        <p:spPr>
          <a:xfrm>
            <a:off x="11127883" y="5503551"/>
            <a:ext cx="635933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/>
              <a:t>Step 4: </a:t>
            </a:r>
            <a:r>
              <a:rPr lang="zh-TW" altLang="en-US" sz="4000" b="1" dirty="0"/>
              <a:t>輸入</a:t>
            </a:r>
            <a:r>
              <a:rPr lang="en-GB" altLang="zh-TW" sz="4000" b="1" dirty="0"/>
              <a:t>Channel</a:t>
            </a:r>
            <a:r>
              <a:rPr lang="zh-TW" altLang="en-US" sz="4000" b="1" dirty="0"/>
              <a:t>名稱</a:t>
            </a:r>
            <a:r>
              <a:rPr lang="zh-CN" altLang="en-US" sz="4000" b="1" dirty="0"/>
              <a:t>，、</a:t>
            </a:r>
            <a:r>
              <a:rPr lang="zh-TW" altLang="en-US" sz="4000" b="1" dirty="0"/>
              <a:t>並在“</a:t>
            </a:r>
            <a:r>
              <a:rPr lang="en-US" altLang="zh-TW" sz="4000" b="1" dirty="0"/>
              <a:t>Field”</a:t>
            </a:r>
            <a:r>
              <a:rPr lang="zh-TW" altLang="en-US" sz="4000" b="1" dirty="0"/>
              <a:t>中新增名稱以記錄數據</a:t>
            </a:r>
            <a:r>
              <a:rPr lang="zh-CN" altLang="en-US" sz="4000" b="1" dirty="0"/>
              <a:t>，然後</a:t>
            </a:r>
            <a:r>
              <a:rPr lang="en-GB" altLang="zh-CN" sz="4000" b="1" dirty="0"/>
              <a:t>Save Channel</a:t>
            </a:r>
            <a:endParaRPr lang="en-US" altLang="zh-TW" sz="4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8477A-F481-4601-8FE1-874EE2F55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880" y="8644558"/>
            <a:ext cx="7355916" cy="12750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1B0BB-FF04-4E82-A2E2-9DFFBD63D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1613075" y="8681052"/>
            <a:ext cx="4054191" cy="966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0B020E-F757-49A6-85FA-3E342F821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0" y="2004436"/>
            <a:ext cx="10886445" cy="76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70017-C66B-47EB-A4F4-787E6AF84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003410"/>
            <a:ext cx="8142338" cy="6407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10297678" y="4986424"/>
            <a:ext cx="49192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Step </a:t>
            </a:r>
            <a:r>
              <a:rPr lang="en-US" altLang="zh-CN" sz="4000" b="1" dirty="0">
                <a:solidFill>
                  <a:prstClr val="black"/>
                </a:solidFill>
              </a:rPr>
              <a:t>5</a:t>
            </a:r>
            <a:r>
              <a:rPr lang="zh-CN" altLang="en-US" sz="4000" b="1" dirty="0">
                <a:solidFill>
                  <a:prstClr val="black"/>
                </a:solidFill>
              </a:rPr>
              <a:t>： </a:t>
            </a:r>
            <a:r>
              <a:rPr lang="en-US" altLang="zh-CN" sz="4000" b="1" dirty="0">
                <a:solidFill>
                  <a:prstClr val="black"/>
                </a:solidFill>
              </a:rPr>
              <a:t>Copy API Key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1FC75-2978-4A9C-B0AE-AAFCFD038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593715"/>
            <a:ext cx="2514600" cy="615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A86DE-A838-4E7F-823E-365FB72C8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162300"/>
            <a:ext cx="153022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10153542" y="5340367"/>
            <a:ext cx="589642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Step </a:t>
            </a:r>
            <a:r>
              <a:rPr lang="en-US" altLang="zh-CN" sz="4000" b="1" dirty="0">
                <a:solidFill>
                  <a:prstClr val="black"/>
                </a:solidFill>
              </a:rPr>
              <a:t>5</a:t>
            </a:r>
            <a:r>
              <a:rPr lang="zh-CN" altLang="en-US" sz="4000" b="1" dirty="0">
                <a:solidFill>
                  <a:prstClr val="black"/>
                </a:solidFill>
              </a:rPr>
              <a:t>： 拖入這些</a:t>
            </a:r>
            <a:r>
              <a:rPr lang="en-US" altLang="zh-CN" sz="4000" b="1" dirty="0">
                <a:solidFill>
                  <a:prstClr val="black"/>
                </a:solidFill>
              </a:rPr>
              <a:t>block</a:t>
            </a:r>
          </a:p>
          <a:p>
            <a:r>
              <a:rPr lang="en-US" altLang="zh-CN" sz="4000" b="1" dirty="0">
                <a:solidFill>
                  <a:prstClr val="black"/>
                </a:solidFill>
              </a:rPr>
              <a:t>Paste API Key in </a:t>
            </a:r>
            <a:r>
              <a:rPr lang="en-US" altLang="zh-CN" sz="4000" b="1" dirty="0" err="1">
                <a:solidFill>
                  <a:prstClr val="black"/>
                </a:solidFill>
              </a:rPr>
              <a:t>Makecode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04307-C6E8-4035-9F6A-ED086ED71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781300"/>
            <a:ext cx="9528874" cy="78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65F30-D161-45CA-90D3-E50EC7A63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850218"/>
            <a:ext cx="32766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35895" y="74760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en-US" altLang="zh-CN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coding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AAB31-A9FE-4023-B114-6FF1784C0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17"/>
          <a:stretch/>
        </p:blipFill>
        <p:spPr>
          <a:xfrm>
            <a:off x="1203957" y="1308506"/>
            <a:ext cx="14392684" cy="9836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56182-BB46-4D16-B669-BDDCF0160BBC}"/>
              </a:ext>
            </a:extLst>
          </p:cNvPr>
          <p:cNvSpPr txBox="1"/>
          <p:nvPr/>
        </p:nvSpPr>
        <p:spPr>
          <a:xfrm>
            <a:off x="0" y="975052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https://makecode.microbit.org/S15150-93472-97379-38663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B79B93-4584-4311-82A9-0E35567C5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1663" y="6195710"/>
            <a:ext cx="4149955" cy="37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35434-F0DE-43E0-BB7D-3A4FA4CD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56" y="3464069"/>
            <a:ext cx="13372963" cy="66096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03601" y="1076047"/>
            <a:ext cx="15482286" cy="2674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9351274" y="4986424"/>
            <a:ext cx="75712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Step </a:t>
            </a:r>
            <a:r>
              <a:rPr lang="en-US" altLang="zh-CN" sz="4000" b="1" dirty="0">
                <a:solidFill>
                  <a:prstClr val="black"/>
                </a:solidFill>
              </a:rPr>
              <a:t>6</a:t>
            </a:r>
            <a:r>
              <a:rPr lang="zh-CN" altLang="en-US" sz="4000" b="1" dirty="0">
                <a:solidFill>
                  <a:prstClr val="black"/>
                </a:solidFill>
              </a:rPr>
              <a:t>： </a:t>
            </a:r>
            <a:r>
              <a:rPr lang="en-US" altLang="zh-CN" sz="4000" b="1" dirty="0">
                <a:solidFill>
                  <a:prstClr val="black"/>
                </a:solidFill>
              </a:rPr>
              <a:t>Click Private View </a:t>
            </a:r>
            <a:r>
              <a:rPr lang="zh-CN" altLang="en-US" sz="4000" b="1" dirty="0">
                <a:solidFill>
                  <a:prstClr val="black"/>
                </a:solidFill>
              </a:rPr>
              <a:t>睇結果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1FC75-2978-4A9C-B0AE-AAFCFD038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17" y="3511897"/>
            <a:ext cx="127298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9351274" y="4986424"/>
            <a:ext cx="542558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Step </a:t>
            </a:r>
            <a:r>
              <a:rPr lang="en-US" altLang="zh-CN" sz="4000" b="1" dirty="0">
                <a:solidFill>
                  <a:prstClr val="black"/>
                </a:solidFill>
              </a:rPr>
              <a:t>7</a:t>
            </a:r>
            <a:r>
              <a:rPr lang="zh-CN" altLang="en-US" sz="4000" b="1" dirty="0">
                <a:solidFill>
                  <a:prstClr val="black"/>
                </a:solidFill>
              </a:rPr>
              <a:t>： </a:t>
            </a:r>
            <a:r>
              <a:rPr lang="en-GB" altLang="zh-CN" sz="4000" b="1" dirty="0">
                <a:solidFill>
                  <a:prstClr val="black"/>
                </a:solidFill>
              </a:rPr>
              <a:t>Click </a:t>
            </a:r>
            <a:r>
              <a:rPr lang="en-US" altLang="zh-CN" sz="4000" b="1" dirty="0">
                <a:solidFill>
                  <a:prstClr val="black"/>
                </a:solidFill>
              </a:rPr>
              <a:t>Download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89D2F-4286-4D4E-A5F9-A3544E2DC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711" y="3408395"/>
            <a:ext cx="6954220" cy="5591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46240-5D84-42CD-8D39-7D77528F9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500" y="3483185"/>
            <a:ext cx="1750900" cy="615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1FC75-2978-4A9C-B0AE-AAFCFD038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8039100"/>
            <a:ext cx="2514600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10174945" y="5058704"/>
            <a:ext cx="8228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係</a:t>
            </a:r>
            <a:r>
              <a:rPr lang="en-US" altLang="zh-CN" sz="4000" b="1" dirty="0">
                <a:solidFill>
                  <a:prstClr val="black"/>
                </a:solidFill>
              </a:rPr>
              <a:t>Channel Settings </a:t>
            </a:r>
            <a:r>
              <a:rPr lang="zh-CN" altLang="en-US" sz="4000" b="1" dirty="0">
                <a:solidFill>
                  <a:prstClr val="black"/>
                </a:solidFill>
              </a:rPr>
              <a:t>可以</a:t>
            </a:r>
            <a:r>
              <a:rPr lang="en-US" altLang="zh-CN" sz="4000" b="1" dirty="0">
                <a:solidFill>
                  <a:srgbClr val="FF0000"/>
                </a:solidFill>
              </a:rPr>
              <a:t>Clear Data</a:t>
            </a:r>
            <a:r>
              <a:rPr lang="zh-CN" altLang="en-US" sz="4000" b="1" dirty="0">
                <a:solidFill>
                  <a:prstClr val="black"/>
                </a:solidFill>
              </a:rPr>
              <a:t>， </a:t>
            </a:r>
            <a:endParaRPr lang="en-GB" altLang="zh-CN" sz="4000" b="1" dirty="0">
              <a:solidFill>
                <a:prstClr val="black"/>
              </a:solidFill>
            </a:endParaRPr>
          </a:p>
          <a:p>
            <a:r>
              <a:rPr lang="zh-CN" altLang="en-US" sz="4000" b="1" dirty="0">
                <a:solidFill>
                  <a:prstClr val="black"/>
                </a:solidFill>
              </a:rPr>
              <a:t>或者將成個 </a:t>
            </a:r>
            <a:r>
              <a:rPr lang="en-US" altLang="zh-CN" sz="4000" b="1" dirty="0">
                <a:solidFill>
                  <a:srgbClr val="FF0000"/>
                </a:solidFill>
              </a:rPr>
              <a:t>Channel delete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DEEC2-ABA2-475B-93E2-0200DB894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162993"/>
            <a:ext cx="8801540" cy="376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46240-5D84-42CD-8D39-7D77528F9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686301"/>
            <a:ext cx="3089241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E1FC75-2978-4A9C-B0AE-AAFCFD038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6667500"/>
            <a:ext cx="3581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3601" y="1076047"/>
            <a:ext cx="15482286" cy="4085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Public View Sharing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2AC2-A88E-4657-8123-F924B1F7E100}"/>
              </a:ext>
            </a:extLst>
          </p:cNvPr>
          <p:cNvSpPr/>
          <p:nvPr/>
        </p:nvSpPr>
        <p:spPr>
          <a:xfrm>
            <a:off x="9351274" y="4986424"/>
            <a:ext cx="7974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Step </a:t>
            </a:r>
            <a:r>
              <a:rPr lang="en-US" altLang="zh-CN" sz="4000" b="1" dirty="0">
                <a:solidFill>
                  <a:prstClr val="black"/>
                </a:solidFill>
              </a:rPr>
              <a:t>5</a:t>
            </a:r>
            <a:r>
              <a:rPr lang="zh-CN" altLang="en-US" sz="4000" b="1" dirty="0">
                <a:solidFill>
                  <a:prstClr val="black"/>
                </a:solidFill>
              </a:rPr>
              <a:t>： </a:t>
            </a:r>
            <a:r>
              <a:rPr lang="en-US" altLang="zh-CN" sz="4000" b="1" dirty="0">
                <a:solidFill>
                  <a:prstClr val="black"/>
                </a:solidFill>
              </a:rPr>
              <a:t>Paste API Key in </a:t>
            </a:r>
            <a:r>
              <a:rPr lang="en-US" altLang="zh-CN" sz="4000" b="1" dirty="0" err="1">
                <a:solidFill>
                  <a:prstClr val="black"/>
                </a:solidFill>
              </a:rPr>
              <a:t>Makecode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1FC75-2978-4A9C-B0AE-AAFCFD038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165079"/>
            <a:ext cx="2514600" cy="6157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903F00-1201-4CA3-A4C6-3CF3A7B3D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391328"/>
            <a:ext cx="15405927" cy="75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663114"/>
            <a:ext cx="75057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School-based PD Workshop - Application of </a:t>
            </a:r>
            <a:r>
              <a:rPr lang="en-US" sz="44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IoT:bit</a:t>
            </a:r>
            <a:r>
              <a:rPr lang="en-US" sz="44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for Data logging</a:t>
            </a:r>
          </a:p>
        </p:txBody>
      </p:sp>
      <p:sp>
        <p:nvSpPr>
          <p:cNvPr id="4" name="Freeform 4"/>
          <p:cNvSpPr/>
          <p:nvPr/>
        </p:nvSpPr>
        <p:spPr>
          <a:xfrm>
            <a:off x="16080326" y="548087"/>
            <a:ext cx="1692095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5" y="213306"/>
            <a:ext cx="3258587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7"/>
            <a:ext cx="2719428" cy="581396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8049" y="7581900"/>
            <a:ext cx="920555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Speaker: Ms. Lam Hong Ching Anastasia</a:t>
            </a:r>
          </a:p>
          <a:p>
            <a:pPr fontAlgn="t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Research Assistant I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9350321" y="1637966"/>
            <a:ext cx="7524470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zh-TW" altLang="en-US" sz="4001" b="1" u="sng" dirty="0">
                <a:solidFill>
                  <a:srgbClr val="000000"/>
                </a:solidFill>
                <a:latin typeface="Calibri" panose="020F0502020204030204" pitchFamily="34" charset="0"/>
              </a:rPr>
              <a:t>請掃描以下二</a:t>
            </a:r>
            <a:r>
              <a:rPr lang="zh-HK" altLang="en-US" sz="4001" b="1" u="sng" dirty="0">
                <a:solidFill>
                  <a:srgbClr val="000000"/>
                </a:solidFill>
                <a:latin typeface="Calibri" panose="020F0502020204030204" pitchFamily="34" charset="0"/>
              </a:rPr>
              <a:t>維碼</a:t>
            </a:r>
            <a:r>
              <a:rPr lang="zh-TW" altLang="en-US" sz="4001" b="1" u="sng" dirty="0">
                <a:solidFill>
                  <a:srgbClr val="D16623"/>
                </a:solidFill>
                <a:latin typeface="Calibri" panose="020F0502020204030204" pitchFamily="34" charset="0"/>
              </a:rPr>
              <a:t>填寫意見表</a:t>
            </a:r>
            <a:r>
              <a:rPr lang="en-US" altLang="zh-TW" sz="4001" b="1" u="sng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</a:p>
          <a:p>
            <a:pPr fontAlgn="t"/>
            <a:r>
              <a:rPr lang="zh-TW" altLang="en-US" sz="4001" b="1" u="sng" dirty="0">
                <a:solidFill>
                  <a:srgbClr val="000000"/>
                </a:solidFill>
                <a:latin typeface="Calibri" panose="020F0502020204030204" pitchFamily="34" charset="0"/>
              </a:rPr>
              <a:t>謝謝！</a:t>
            </a:r>
          </a:p>
        </p:txBody>
      </p:sp>
      <p:sp>
        <p:nvSpPr>
          <p:cNvPr id="12" name="Freeform 12"/>
          <p:cNvSpPr/>
          <p:nvPr/>
        </p:nvSpPr>
        <p:spPr>
          <a:xfrm rot="5400000">
            <a:off x="15492036" y="199586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E64FF-39D6-4D2F-B819-D4BCDB076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596" y="3048583"/>
            <a:ext cx="6506483" cy="6496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258DD-5C57-408B-B809-60F0D7C20C00}"/>
              </a:ext>
            </a:extLst>
          </p:cNvPr>
          <p:cNvSpPr txBox="1"/>
          <p:nvPr/>
        </p:nvSpPr>
        <p:spPr>
          <a:xfrm>
            <a:off x="4264376" y="9654151"/>
            <a:ext cx="1533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https://docs.google.com/forms/d/e/1FAIpQLSeWBtglyyjCJDBebukcRVAx7fpMG8eet_0xSc-D0ggOT0coEg/viewform?usp=sf_link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314269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MakeCode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編程平台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25AE1-37FA-4134-9171-195AF02B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078" y="1812086"/>
            <a:ext cx="12771413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A8A2FB-FB3A-42F5-8DF3-CE9FB51D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24" y="1540837"/>
            <a:ext cx="10401932" cy="85924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7800" y="200260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TW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MakeCode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編程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7DFFDB-CD0F-449E-9E7F-D02976AEC609}"/>
              </a:ext>
            </a:extLst>
          </p:cNvPr>
          <p:cNvSpPr/>
          <p:nvPr/>
        </p:nvSpPr>
        <p:spPr>
          <a:xfrm>
            <a:off x="-16097" y="1540837"/>
            <a:ext cx="6540538" cy="787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我們先以</a:t>
            </a:r>
            <a:r>
              <a:rPr lang="zh-TW" altLang="en-US" sz="2600" b="1" dirty="0">
                <a:solidFill>
                  <a:srgbClr val="FF0000"/>
                </a:solidFill>
                <a:ea typeface="微軟正黑體"/>
              </a:rPr>
              <a:t>線上版 </a:t>
            </a:r>
            <a:r>
              <a:rPr lang="en-US" altLang="zh-TW" sz="2600" b="1" dirty="0" err="1">
                <a:solidFill>
                  <a:srgbClr val="FF0000"/>
                </a:solidFill>
                <a:ea typeface="微軟正黑體"/>
              </a:rPr>
              <a:t>MakeCode</a:t>
            </a:r>
            <a:r>
              <a:rPr lang="en-US" altLang="zh-TW" sz="2600" b="1" dirty="0">
                <a:solidFill>
                  <a:srgbClr val="FF0000"/>
                </a:solidFill>
                <a:ea typeface="微軟正黑體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編程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:</a:t>
            </a:r>
          </a:p>
          <a:p>
            <a:pPr lvl="0" algn="ctr"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ea typeface="微軟正黑體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https://makecode.microbit.org/</a:t>
            </a:r>
            <a:endParaRPr lang="en-US" sz="2400" dirty="0">
              <a:solidFill>
                <a:prstClr val="black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點擊 </a:t>
            </a:r>
            <a:r>
              <a:rPr lang="en-US" altLang="zh-TW" sz="2600" b="1" dirty="0">
                <a:solidFill>
                  <a:srgbClr val="FF0000"/>
                </a:solidFill>
                <a:ea typeface="微軟正黑體"/>
              </a:rPr>
              <a:t>“+ New Project 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”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 </a:t>
            </a:r>
            <a:endParaRPr lang="en-GB" altLang="zh-TW" sz="2600" dirty="0">
              <a:solidFill>
                <a:prstClr val="black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輸入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右面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程式碼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製作</a:t>
            </a:r>
            <a:r>
              <a:rPr lang="zh-TW" altLang="en-US" sz="2600" b="1" dirty="0">
                <a:solidFill>
                  <a:srgbClr val="FF0000"/>
                </a:solidFill>
                <a:ea typeface="微軟正黑體"/>
              </a:rPr>
              <a:t>編程</a:t>
            </a:r>
            <a:endParaRPr lang="en-GB" altLang="zh-TW" sz="2600" dirty="0">
              <a:solidFill>
                <a:srgbClr val="FF0000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zh-TW" sz="2600" dirty="0">
              <a:solidFill>
                <a:srgbClr val="FF0000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zh-TW" sz="2600" dirty="0">
              <a:solidFill>
                <a:srgbClr val="FF0000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600" dirty="0">
              <a:solidFill>
                <a:srgbClr val="FF0000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zh-TW" sz="2600" dirty="0">
              <a:solidFill>
                <a:prstClr val="black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600" dirty="0" err="1">
                <a:solidFill>
                  <a:prstClr val="black"/>
                </a:solidFill>
                <a:ea typeface="微軟正黑體"/>
              </a:rPr>
              <a:t>micro:bit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可輕鬆地通過 </a:t>
            </a:r>
            <a:r>
              <a:rPr lang="en-US" altLang="zh-CN" sz="2600" dirty="0" err="1">
                <a:solidFill>
                  <a:prstClr val="black"/>
                </a:solidFill>
                <a:ea typeface="微軟正黑體"/>
              </a:rPr>
              <a:t>micro</a:t>
            </a:r>
            <a:r>
              <a:rPr lang="en-US" altLang="zh-TW" sz="2600" dirty="0" err="1">
                <a:solidFill>
                  <a:prstClr val="black"/>
                </a:solidFill>
                <a:ea typeface="微軟正黑體"/>
              </a:rPr>
              <a:t>USB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連接線 與 電腦 進行連接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， 點擊</a:t>
            </a:r>
            <a:r>
              <a:rPr lang="en-US" altLang="zh-CN" sz="2600" dirty="0">
                <a:solidFill>
                  <a:prstClr val="black"/>
                </a:solidFill>
                <a:ea typeface="微軟正黑體"/>
              </a:rPr>
              <a:t>Download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旁邊的</a:t>
            </a:r>
            <a:r>
              <a:rPr lang="en-US" altLang="zh-CN" sz="2600" b="1" dirty="0">
                <a:solidFill>
                  <a:srgbClr val="FF0000"/>
                </a:solidFill>
                <a:ea typeface="微軟正黑體"/>
              </a:rPr>
              <a:t>3</a:t>
            </a:r>
            <a:r>
              <a:rPr lang="zh-CN" altLang="en-US" sz="2600" b="1" dirty="0">
                <a:solidFill>
                  <a:srgbClr val="FF0000"/>
                </a:solidFill>
                <a:ea typeface="微軟正黑體"/>
              </a:rPr>
              <a:t>點</a:t>
            </a:r>
            <a:endParaRPr lang="en-GB" altLang="zh-CN" sz="2600" b="1" dirty="0">
              <a:solidFill>
                <a:prstClr val="black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ea typeface="微軟正黑體"/>
              </a:rPr>
              <a:t>按</a:t>
            </a:r>
            <a:r>
              <a:rPr lang="en-US" altLang="zh-CN" sz="2600" b="1" dirty="0">
                <a:solidFill>
                  <a:srgbClr val="FF0000"/>
                </a:solidFill>
                <a:ea typeface="微軟正黑體"/>
              </a:rPr>
              <a:t>Connect device </a:t>
            </a:r>
            <a:r>
              <a:rPr lang="zh-CN" altLang="en-US" sz="2600" b="1" dirty="0">
                <a:solidFill>
                  <a:srgbClr val="FF0000"/>
                </a:solidFill>
                <a:ea typeface="微軟正黑體"/>
              </a:rPr>
              <a:t>，按</a:t>
            </a:r>
            <a:r>
              <a:rPr lang="en-US" altLang="zh-CN" sz="2600" b="1" dirty="0">
                <a:solidFill>
                  <a:srgbClr val="FF0000"/>
                </a:solidFill>
                <a:ea typeface="微軟正黑體"/>
              </a:rPr>
              <a:t>pair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， 選擇要連接的</a:t>
            </a:r>
            <a:r>
              <a:rPr lang="en-US" altLang="zh-CN" sz="2600" dirty="0">
                <a:solidFill>
                  <a:prstClr val="black"/>
                </a:solidFill>
                <a:ea typeface="微軟正黑體"/>
              </a:rPr>
              <a:t>micro</a:t>
            </a:r>
            <a:r>
              <a:rPr lang="en-GB" altLang="zh-CN" sz="2600" dirty="0">
                <a:solidFill>
                  <a:prstClr val="black"/>
                </a:solidFill>
                <a:ea typeface="微軟正黑體"/>
              </a:rPr>
              <a:t>bit</a:t>
            </a:r>
            <a:r>
              <a:rPr lang="zh-CN" altLang="en-US" sz="2600" dirty="0">
                <a:solidFill>
                  <a:prstClr val="black"/>
                </a:solidFill>
                <a:ea typeface="微軟正黑體"/>
              </a:rPr>
              <a:t>，然後</a:t>
            </a:r>
            <a:r>
              <a:rPr lang="zh-CN" altLang="en-US" sz="2600" b="1" dirty="0">
                <a:solidFill>
                  <a:srgbClr val="FF0000"/>
                </a:solidFill>
                <a:ea typeface="微軟正黑體"/>
              </a:rPr>
              <a:t>按</a:t>
            </a:r>
            <a:r>
              <a:rPr lang="en-US" altLang="zh-CN" sz="2600" b="1" dirty="0">
                <a:solidFill>
                  <a:srgbClr val="FF0000"/>
                </a:solidFill>
                <a:ea typeface="微軟正黑體"/>
              </a:rPr>
              <a:t>connect</a:t>
            </a:r>
            <a:endParaRPr lang="zh-TW" altLang="en-US" sz="2600" b="1" dirty="0">
              <a:solidFill>
                <a:srgbClr val="FF0000"/>
              </a:solidFill>
              <a:ea typeface="微軟正黑體"/>
            </a:endParaRP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點擊 “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Download”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並把檔案儲存至 “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MICROBIT (D:)”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中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(</a:t>
            </a:r>
            <a:r>
              <a:rPr lang="en-US" altLang="zh-TW" sz="2600" dirty="0" err="1">
                <a:solidFill>
                  <a:prstClr val="black"/>
                </a:solidFill>
                <a:ea typeface="微軟正黑體"/>
              </a:rPr>
              <a:t>micro:bit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ea typeface="微軟正黑體"/>
              </a:rPr>
              <a:t>可能出現在不同的硬碟中</a:t>
            </a:r>
            <a:r>
              <a:rPr lang="en-US" altLang="zh-TW" sz="2600" dirty="0">
                <a:solidFill>
                  <a:prstClr val="black"/>
                </a:solidFill>
                <a:ea typeface="微軟正黑體"/>
              </a:rPr>
              <a:t>)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ea typeface="微軟正黑體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5C708-2646-4AE5-B4E5-B6A19BDF7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5800" y="2691278"/>
            <a:ext cx="566977" cy="601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92414-A221-46F9-9844-81E5344F6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081" y="3117146"/>
            <a:ext cx="7472251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42A38-5E73-4B5A-B3DB-4AF94A855D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1436" y="6318070"/>
            <a:ext cx="3974937" cy="39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E43FBC-B451-4D0A-9460-23E896F75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4554" y="7265552"/>
            <a:ext cx="6741988" cy="1154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98FFAF-EB7F-4EC5-8031-D579D2176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213066">
            <a:off x="6536173" y="4909012"/>
            <a:ext cx="725487" cy="1261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C785FE-1819-41CB-BA2A-7C70942562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9740" y="4770902"/>
            <a:ext cx="5495533" cy="948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CA1D9A-ECBC-4EDA-B9CA-A45AA06D0D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76894" flipH="1">
            <a:off x="6758966" y="9517042"/>
            <a:ext cx="1169746" cy="560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A668F-C68F-4120-B462-A9569CCE15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5815" y="9221598"/>
            <a:ext cx="5867400" cy="63894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17418B-9DF0-46A6-A75E-4D5CA851E4B8}"/>
              </a:ext>
            </a:extLst>
          </p:cNvPr>
          <p:cNvCxnSpPr>
            <a:cxnSpLocks/>
          </p:cNvCxnSpPr>
          <p:nvPr/>
        </p:nvCxnSpPr>
        <p:spPr>
          <a:xfrm>
            <a:off x="11955060" y="2795130"/>
            <a:ext cx="2352492" cy="2348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F9EE2-D08D-44DC-B34F-CD112FDB901B}"/>
              </a:ext>
            </a:extLst>
          </p:cNvPr>
          <p:cNvCxnSpPr>
            <a:cxnSpLocks/>
          </p:cNvCxnSpPr>
          <p:nvPr/>
        </p:nvCxnSpPr>
        <p:spPr>
          <a:xfrm>
            <a:off x="12054294" y="2921014"/>
            <a:ext cx="3371654" cy="2430021"/>
          </a:xfrm>
          <a:prstGeom prst="straightConnector1">
            <a:avLst/>
          </a:prstGeom>
          <a:ln>
            <a:solidFill>
              <a:srgbClr val="F913E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DBD08B-5F0E-430D-8777-74A732477578}"/>
              </a:ext>
            </a:extLst>
          </p:cNvPr>
          <p:cNvCxnSpPr>
            <a:cxnSpLocks/>
          </p:cNvCxnSpPr>
          <p:nvPr/>
        </p:nvCxnSpPr>
        <p:spPr>
          <a:xfrm>
            <a:off x="6309134" y="6918889"/>
            <a:ext cx="4289020" cy="28785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5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58092" y="207227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iot:bit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6056C-C0E6-4EFC-A6A7-D887164111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538"/>
          <a:stretch/>
        </p:blipFill>
        <p:spPr>
          <a:xfrm>
            <a:off x="3724512" y="2500941"/>
            <a:ext cx="5960120" cy="5843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B2948-0068-4164-82D7-2776A22E4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792" y="3314226"/>
            <a:ext cx="1530229" cy="139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590CE-1C4A-4A90-8D9D-4D6C3181F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318362"/>
            <a:ext cx="3579106" cy="117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F8183-4867-4DC8-ADC5-58D3BCE3D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466" y="6819900"/>
            <a:ext cx="384081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9FDECB-7EB7-4EF8-BE0C-BAF365D37FFD}"/>
              </a:ext>
            </a:extLst>
          </p:cNvPr>
          <p:cNvSpPr txBox="1"/>
          <p:nvPr/>
        </p:nvSpPr>
        <p:spPr>
          <a:xfrm>
            <a:off x="1260002" y="6834051"/>
            <a:ext cx="3496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S = Data pin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 = 3.3v power</a:t>
            </a:r>
          </a:p>
          <a:p>
            <a:r>
              <a:rPr lang="en-US" sz="2800" dirty="0"/>
              <a:t>G = GND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04FBF4-5155-4055-9908-A1DEE8D3F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0800" y="2648651"/>
            <a:ext cx="7084166" cy="7090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310B9E-0A78-4298-8AC4-AB187B57B60E}"/>
              </a:ext>
            </a:extLst>
          </p:cNvPr>
          <p:cNvSpPr/>
          <p:nvPr/>
        </p:nvSpPr>
        <p:spPr>
          <a:xfrm>
            <a:off x="2160269" y="4918039"/>
            <a:ext cx="153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Switch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E394D-55E4-4A41-8DF7-DF6C3C7E3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795" y="4677861"/>
            <a:ext cx="310208" cy="14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58092" y="207227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iot:bit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876B27-DE81-42B2-8B94-75507BA46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7606" y="-2178527"/>
            <a:ext cx="9112787" cy="16200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83C9D2-D8C8-4E25-878B-E69A7D73E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6148039"/>
            <a:ext cx="498004" cy="3569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9FDECB-7EB7-4EF8-BE0C-BAF365D37FFD}"/>
              </a:ext>
            </a:extLst>
          </p:cNvPr>
          <p:cNvSpPr txBox="1"/>
          <p:nvPr/>
        </p:nvSpPr>
        <p:spPr>
          <a:xfrm>
            <a:off x="4267200" y="7405131"/>
            <a:ext cx="3200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S = Data pin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 = 3.3v power</a:t>
            </a:r>
          </a:p>
          <a:p>
            <a:r>
              <a:rPr lang="en-US" sz="2800" dirty="0"/>
              <a:t>G = GND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0D4AB1-6181-4168-8B4E-EAB120B50042}"/>
              </a:ext>
            </a:extLst>
          </p:cNvPr>
          <p:cNvSpPr/>
          <p:nvPr/>
        </p:nvSpPr>
        <p:spPr>
          <a:xfrm>
            <a:off x="4876800" y="5921727"/>
            <a:ext cx="498004" cy="2263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B63AA1-5916-4A9B-AC38-3B81614BE00C}"/>
              </a:ext>
            </a:extLst>
          </p:cNvPr>
          <p:cNvSpPr/>
          <p:nvPr/>
        </p:nvSpPr>
        <p:spPr>
          <a:xfrm>
            <a:off x="4917604" y="5464365"/>
            <a:ext cx="457200" cy="2286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40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MakeCode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extensions</a:t>
            </a:r>
          </a:p>
          <a:p>
            <a:pPr algn="ctr">
              <a:lnSpc>
                <a:spcPts val="11040"/>
              </a:lnSpc>
            </a:pP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99038-C60A-4045-B58A-4BB623C14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422" y="2933700"/>
            <a:ext cx="14808795" cy="5699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434E3-0E4C-40F7-88EF-E89904E66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30282">
            <a:off x="4641356" y="3653271"/>
            <a:ext cx="775690" cy="1137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8179A-2FF7-4BA6-AFCF-3811545ED086}"/>
              </a:ext>
            </a:extLst>
          </p:cNvPr>
          <p:cNvSpPr txBox="1"/>
          <p:nvPr/>
        </p:nvSpPr>
        <p:spPr>
          <a:xfrm>
            <a:off x="3343622" y="4764827"/>
            <a:ext cx="4784872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Iot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-environment-kit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85921-6FFD-457E-AF47-FFA086534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133" y="7371232"/>
            <a:ext cx="993734" cy="109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80776-A811-4938-8D74-574A47D50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85" y="2764310"/>
            <a:ext cx="2894918" cy="6541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6A9D0E-BC8B-409C-95C7-87AD2607F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270" y="8432684"/>
            <a:ext cx="260593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6055" y="548086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iot:bit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en-US" altLang="zh-CN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setting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566E0A-9179-4153-A987-B4239E7A71F0}"/>
              </a:ext>
            </a:extLst>
          </p:cNvPr>
          <p:cNvSpPr/>
          <p:nvPr/>
        </p:nvSpPr>
        <p:spPr>
          <a:xfrm>
            <a:off x="13030200" y="49149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拖入這些</a:t>
            </a:r>
            <a:r>
              <a:rPr lang="en-US" altLang="zh-CN" sz="2400" b="1" dirty="0">
                <a:solidFill>
                  <a:srgbClr val="FF0000"/>
                </a:solidFill>
              </a:rPr>
              <a:t>block</a:t>
            </a:r>
            <a:r>
              <a:rPr lang="zh-TW" altLang="en-US" sz="2400" b="1" dirty="0">
                <a:solidFill>
                  <a:srgbClr val="FF0000"/>
                </a:solidFill>
              </a:rPr>
              <a:t>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然後輸入 </a:t>
            </a:r>
            <a:r>
              <a:rPr lang="en-US" altLang="zh-TW" sz="2400" b="1" dirty="0">
                <a:solidFill>
                  <a:srgbClr val="FF0000"/>
                </a:solidFill>
              </a:rPr>
              <a:t>Wi-Fi </a:t>
            </a:r>
            <a:r>
              <a:rPr lang="zh-TW" altLang="en-US" sz="2400" b="1" dirty="0">
                <a:solidFill>
                  <a:srgbClr val="FF0000"/>
                </a:solidFill>
              </a:rPr>
              <a:t>名稱和密碼。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5FC2-8A0B-4B95-9F31-7B95B9F75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30" y="1799041"/>
            <a:ext cx="11353800" cy="97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6055" y="548086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Microbit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coding</a:t>
            </a: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566E0A-9179-4153-A987-B4239E7A71F0}"/>
              </a:ext>
            </a:extLst>
          </p:cNvPr>
          <p:cNvSpPr/>
          <p:nvPr/>
        </p:nvSpPr>
        <p:spPr>
          <a:xfrm>
            <a:off x="12725400" y="3807687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拖入這些</a:t>
            </a:r>
            <a:r>
              <a:rPr lang="en-US" altLang="zh-CN" sz="2400" b="1" dirty="0">
                <a:solidFill>
                  <a:srgbClr val="FF0000"/>
                </a:solidFill>
              </a:rPr>
              <a:t>block</a:t>
            </a:r>
            <a:r>
              <a:rPr lang="zh-TW" altLang="en-US" sz="2400" b="1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A2FAE-C4E5-465A-A768-2368AC04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8256" y="4854310"/>
            <a:ext cx="5361678" cy="3894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4E646-279B-442C-9ABC-D2EAA4307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52" y="1710035"/>
            <a:ext cx="12093403" cy="836366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169FB53-903E-41A3-BF65-CEB0A36BDFD5}"/>
              </a:ext>
            </a:extLst>
          </p:cNvPr>
          <p:cNvSpPr/>
          <p:nvPr/>
        </p:nvSpPr>
        <p:spPr>
          <a:xfrm>
            <a:off x="3734925" y="8923606"/>
            <a:ext cx="1905000" cy="11201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388361-DB3F-4AB0-9C78-AB54170D146D}"/>
              </a:ext>
            </a:extLst>
          </p:cNvPr>
          <p:cNvCxnSpPr>
            <a:cxnSpLocks/>
          </p:cNvCxnSpPr>
          <p:nvPr/>
        </p:nvCxnSpPr>
        <p:spPr>
          <a:xfrm flipH="1" flipV="1">
            <a:off x="5671566" y="9483703"/>
            <a:ext cx="3624834" cy="384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C80058-E6BF-4844-A06A-2BCBACC2768E}"/>
              </a:ext>
            </a:extLst>
          </p:cNvPr>
          <p:cNvSpPr txBox="1"/>
          <p:nvPr/>
        </p:nvSpPr>
        <p:spPr>
          <a:xfrm>
            <a:off x="9447675" y="9643691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軌道的長度（</a:t>
            </a:r>
            <a:r>
              <a:rPr lang="en-US" altLang="zh-CN" sz="2000" b="1" dirty="0">
                <a:solidFill>
                  <a:srgbClr val="FF0000"/>
                </a:solidFill>
              </a:rPr>
              <a:t>cm</a:t>
            </a:r>
            <a:r>
              <a:rPr lang="zh-CN" altLang="en-US" sz="2000" b="1" dirty="0">
                <a:solidFill>
                  <a:srgbClr val="FF0000"/>
                </a:solidFill>
              </a:rPr>
              <a:t>），可以視乎情況改變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255081"/>
            <a:ext cx="13978148" cy="267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altLang="zh-TW" sz="7000" b="1" spc="300" dirty="0" err="1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ThingSpeak</a:t>
            </a:r>
            <a:r>
              <a:rPr lang="en-US" altLang="zh-TW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Set Up</a:t>
            </a:r>
          </a:p>
          <a:p>
            <a:pPr algn="ctr">
              <a:lnSpc>
                <a:spcPts val="11040"/>
              </a:lnSpc>
            </a:pPr>
            <a:endParaRPr lang="en-US" sz="7000" b="1" spc="784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B44EB-D21B-4E7D-8BA4-DE57608A1C84}"/>
              </a:ext>
            </a:extLst>
          </p:cNvPr>
          <p:cNvSpPr txBox="1"/>
          <p:nvPr/>
        </p:nvSpPr>
        <p:spPr>
          <a:xfrm>
            <a:off x="1066800" y="2704358"/>
            <a:ext cx="4876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Step 1: </a:t>
            </a:r>
            <a:r>
              <a:rPr lang="zh-TW" altLang="en-US" sz="3600" b="1" dirty="0"/>
              <a:t>登入</a:t>
            </a:r>
            <a:r>
              <a:rPr lang="en-US" sz="3600" b="1" dirty="0">
                <a:hlinkClick r:id="rId5"/>
              </a:rPr>
              <a:t>https://thingspeak.com</a:t>
            </a:r>
            <a:r>
              <a:rPr lang="en-US" sz="3600" b="1" dirty="0"/>
              <a:t> </a:t>
            </a:r>
            <a:r>
              <a:rPr lang="en-US" sz="2000" b="1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B9172-60BA-43FF-B0D0-147E5823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904687"/>
            <a:ext cx="12320711" cy="63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0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436</Words>
  <Application>Microsoft Office PowerPoint</Application>
  <PresentationFormat>Custom</PresentationFormat>
  <Paragraphs>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微軟正黑體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2223 QTN-T PPT Templet</dc:title>
  <dc:creator>TSE, Wing Yi Winnie [SES]</dc:creator>
  <cp:lastModifiedBy>LAM, Hong Ching Anastasia [SES]</cp:lastModifiedBy>
  <cp:revision>75</cp:revision>
  <dcterms:created xsi:type="dcterms:W3CDTF">2006-08-16T00:00:00Z</dcterms:created>
  <dcterms:modified xsi:type="dcterms:W3CDTF">2024-10-22T09:28:54Z</dcterms:modified>
  <dc:identifier>DAFteEuybT0</dc:identifier>
</cp:coreProperties>
</file>